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4.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3.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4.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5.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 id="2147483685" r:id="rId3"/>
    <p:sldMasterId id="2147483707" r:id="rId4"/>
    <p:sldMasterId id="2147483721" r:id="rId5"/>
  </p:sldMasterIdLst>
  <p:notesMasterIdLst>
    <p:notesMasterId r:id="rId51"/>
  </p:notesMasterIdLst>
  <p:sldIdLst>
    <p:sldId id="405" r:id="rId6"/>
    <p:sldId id="402" r:id="rId7"/>
    <p:sldId id="288" r:id="rId8"/>
    <p:sldId id="258" r:id="rId9"/>
    <p:sldId id="276" r:id="rId10"/>
    <p:sldId id="277" r:id="rId11"/>
    <p:sldId id="278" r:id="rId12"/>
    <p:sldId id="279" r:id="rId13"/>
    <p:sldId id="408" r:id="rId14"/>
    <p:sldId id="259" r:id="rId15"/>
    <p:sldId id="260" r:id="rId16"/>
    <p:sldId id="261" r:id="rId17"/>
    <p:sldId id="265" r:id="rId18"/>
    <p:sldId id="262" r:id="rId19"/>
    <p:sldId id="263" r:id="rId20"/>
    <p:sldId id="406" r:id="rId21"/>
    <p:sldId id="266" r:id="rId22"/>
    <p:sldId id="264" r:id="rId23"/>
    <p:sldId id="307" r:id="rId24"/>
    <p:sldId id="290" r:id="rId25"/>
    <p:sldId id="291" r:id="rId26"/>
    <p:sldId id="267" r:id="rId27"/>
    <p:sldId id="268" r:id="rId28"/>
    <p:sldId id="270" r:id="rId29"/>
    <p:sldId id="403" r:id="rId30"/>
    <p:sldId id="271" r:id="rId31"/>
    <p:sldId id="404" r:id="rId32"/>
    <p:sldId id="273" r:id="rId33"/>
    <p:sldId id="274" r:id="rId34"/>
    <p:sldId id="275" r:id="rId35"/>
    <p:sldId id="280" r:id="rId36"/>
    <p:sldId id="281" r:id="rId37"/>
    <p:sldId id="282" r:id="rId38"/>
    <p:sldId id="283" r:id="rId39"/>
    <p:sldId id="284" r:id="rId40"/>
    <p:sldId id="285" r:id="rId41"/>
    <p:sldId id="294" r:id="rId42"/>
    <p:sldId id="295" r:id="rId43"/>
    <p:sldId id="296" r:id="rId44"/>
    <p:sldId id="297" r:id="rId45"/>
    <p:sldId id="300" r:id="rId46"/>
    <p:sldId id="301" r:id="rId47"/>
    <p:sldId id="304" r:id="rId48"/>
    <p:sldId id="305" r:id="rId49"/>
    <p:sldId id="418"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4" autoAdjust="0"/>
    <p:restoredTop sz="94660"/>
  </p:normalViewPr>
  <p:slideViewPr>
    <p:cSldViewPr snapToGrid="0">
      <p:cViewPr>
        <p:scale>
          <a:sx n="129" d="100"/>
          <a:sy n="129" d="100"/>
        </p:scale>
        <p:origin x="104" y="4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microsoft.com/office/2016/11/relationships/changesInfo" Target="changesInfos/changesInfo1.xml"/><Relationship Id="rId8" Type="http://schemas.openxmlformats.org/officeDocument/2006/relationships/slide" Target="slides/slide3.xml"/><Relationship Id="rId51" Type="http://schemas.openxmlformats.org/officeDocument/2006/relationships/notesMaster" Target="notesMasters/notesMaster1.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Mishal" userId="399b58bf3390cc80" providerId="LiveId" clId="{F640A1C8-29F7-450C-8461-6768F4B3A2A4}"/>
    <pc:docChg chg="undo custSel addSld delSld modSld sldOrd">
      <pc:chgData name="Michael Mishal" userId="399b58bf3390cc80" providerId="LiveId" clId="{F640A1C8-29F7-450C-8461-6768F4B3A2A4}" dt="2018-05-11T17:37:04.877" v="15" actId="2696"/>
      <pc:docMkLst>
        <pc:docMk/>
      </pc:docMkLst>
      <pc:sldChg chg="delSp">
        <pc:chgData name="Michael Mishal" userId="399b58bf3390cc80" providerId="LiveId" clId="{F640A1C8-29F7-450C-8461-6768F4B3A2A4}" dt="2018-05-11T17:35:43.529" v="5" actId="2696"/>
        <pc:sldMkLst>
          <pc:docMk/>
          <pc:sldMk cId="3742194857" sldId="279"/>
        </pc:sldMkLst>
        <pc:picChg chg="del">
          <ac:chgData name="Michael Mishal" userId="399b58bf3390cc80" providerId="LiveId" clId="{F640A1C8-29F7-450C-8461-6768F4B3A2A4}" dt="2018-05-11T17:35:43.529" v="5" actId="2696"/>
          <ac:picMkLst>
            <pc:docMk/>
            <pc:sldMk cId="3742194857" sldId="279"/>
            <ac:picMk id="3" creationId="{A0C5C46B-0EAB-41C2-ADDC-AD1634BEF8A4}"/>
          </ac:picMkLst>
        </pc:picChg>
      </pc:sldChg>
      <pc:sldChg chg="addSp delSp add del ord setBg delDesignElem">
        <pc:chgData name="Michael Mishal" userId="399b58bf3390cc80" providerId="LiveId" clId="{F640A1C8-29F7-450C-8461-6768F4B3A2A4}" dt="2018-05-11T17:34:24.421" v="4" actId="2696"/>
        <pc:sldMkLst>
          <pc:docMk/>
          <pc:sldMk cId="3904774505" sldId="406"/>
        </pc:sldMkLst>
        <pc:spChg chg="add del">
          <ac:chgData name="Michael Mishal" userId="399b58bf3390cc80" providerId="LiveId" clId="{F640A1C8-29F7-450C-8461-6768F4B3A2A4}" dt="2018-05-11T17:34:14.969" v="2" actId="2696"/>
          <ac:spMkLst>
            <pc:docMk/>
            <pc:sldMk cId="3904774505" sldId="406"/>
            <ac:spMk id="74" creationId="{A4AC5506-6312-4701-8D3C-40187889A947}"/>
          </ac:spMkLst>
        </pc:spChg>
      </pc:sldChg>
      <pc:sldChg chg="addSp add del delDesignElem">
        <pc:chgData name="Michael Mishal" userId="399b58bf3390cc80" providerId="LiveId" clId="{F640A1C8-29F7-450C-8461-6768F4B3A2A4}" dt="2018-05-11T17:36:58.947" v="14" actId="2696"/>
        <pc:sldMkLst>
          <pc:docMk/>
          <pc:sldMk cId="1617839703" sldId="407"/>
        </pc:sldMkLst>
        <pc:spChg chg="add">
          <ac:chgData name="Michael Mishal" userId="399b58bf3390cc80" providerId="LiveId" clId="{F640A1C8-29F7-450C-8461-6768F4B3A2A4}" dt="2018-05-11T17:35:49.611" v="12" actId="2696"/>
          <ac:spMkLst>
            <pc:docMk/>
            <pc:sldMk cId="1617839703" sldId="407"/>
            <ac:spMk id="137" creationId="{5E39A796-BE83-48B1-B33F-35C4A32AAB57}"/>
          </ac:spMkLst>
        </pc:spChg>
        <pc:spChg chg="add">
          <ac:chgData name="Michael Mishal" userId="399b58bf3390cc80" providerId="LiveId" clId="{F640A1C8-29F7-450C-8461-6768F4B3A2A4}" dt="2018-05-11T17:35:49.611" v="12" actId="2696"/>
          <ac:spMkLst>
            <pc:docMk/>
            <pc:sldMk cId="1617839703" sldId="407"/>
            <ac:spMk id="139" creationId="{72F84B47-E267-4194-8194-831DB7B5547F}"/>
          </ac:spMkLst>
        </pc:spChg>
      </pc:sldChg>
      <pc:sldChg chg="addSp modSp add del delDesignElem">
        <pc:chgData name="Michael Mishal" userId="399b58bf3390cc80" providerId="LiveId" clId="{F640A1C8-29F7-450C-8461-6768F4B3A2A4}" dt="2018-05-11T17:35:49.648" v="13" actId="2696"/>
        <pc:sldMkLst>
          <pc:docMk/>
          <pc:sldMk cId="1921017379" sldId="408"/>
        </pc:sldMkLst>
        <pc:spChg chg="mod">
          <ac:chgData name="Michael Mishal" userId="399b58bf3390cc80" providerId="LiveId" clId="{F640A1C8-29F7-450C-8461-6768F4B3A2A4}" dt="2018-05-11T17:35:49.611" v="12" actId="2696"/>
          <ac:spMkLst>
            <pc:docMk/>
            <pc:sldMk cId="1921017379" sldId="408"/>
            <ac:spMk id="4" creationId="{7E613F8C-F360-4DF4-A697-77481D4CF211}"/>
          </ac:spMkLst>
        </pc:spChg>
        <pc:spChg chg="add">
          <ac:chgData name="Michael Mishal" userId="399b58bf3390cc80" providerId="LiveId" clId="{F640A1C8-29F7-450C-8461-6768F4B3A2A4}" dt="2018-05-11T17:35:49.611" v="12" actId="2696"/>
          <ac:spMkLst>
            <pc:docMk/>
            <pc:sldMk cId="1921017379" sldId="408"/>
            <ac:spMk id="80" creationId="{5E39A796-BE83-48B1-B33F-35C4A32AAB57}"/>
          </ac:spMkLst>
        </pc:spChg>
        <pc:spChg chg="add">
          <ac:chgData name="Michael Mishal" userId="399b58bf3390cc80" providerId="LiveId" clId="{F640A1C8-29F7-450C-8461-6768F4B3A2A4}" dt="2018-05-11T17:35:49.611" v="12" actId="2696"/>
          <ac:spMkLst>
            <pc:docMk/>
            <pc:sldMk cId="1921017379" sldId="408"/>
            <ac:spMk id="82" creationId="{72F84B47-E267-4194-8194-831DB7B5547F}"/>
          </ac:spMkLst>
        </pc:spChg>
      </pc:sldChg>
      <pc:sldChg chg="addSp modSp add del delDesignElem">
        <pc:chgData name="Michael Mishal" userId="399b58bf3390cc80" providerId="LiveId" clId="{F640A1C8-29F7-450C-8461-6768F4B3A2A4}" dt="2018-05-11T17:37:04.877" v="15" actId="2696"/>
        <pc:sldMkLst>
          <pc:docMk/>
          <pc:sldMk cId="651501678" sldId="409"/>
        </pc:sldMkLst>
        <pc:spChg chg="mod">
          <ac:chgData name="Michael Mishal" userId="399b58bf3390cc80" providerId="LiveId" clId="{F640A1C8-29F7-450C-8461-6768F4B3A2A4}" dt="2018-05-11T17:35:49.611" v="12" actId="2696"/>
          <ac:spMkLst>
            <pc:docMk/>
            <pc:sldMk cId="651501678" sldId="409"/>
            <ac:spMk id="4" creationId="{7E613F8C-F360-4DF4-A697-77481D4CF211}"/>
          </ac:spMkLst>
        </pc:spChg>
        <pc:spChg chg="add">
          <ac:chgData name="Michael Mishal" userId="399b58bf3390cc80" providerId="LiveId" clId="{F640A1C8-29F7-450C-8461-6768F4B3A2A4}" dt="2018-05-11T17:35:49.611" v="12" actId="2696"/>
          <ac:spMkLst>
            <pc:docMk/>
            <pc:sldMk cId="651501678" sldId="409"/>
            <ac:spMk id="80" creationId="{5E39A796-BE83-48B1-B33F-35C4A32AAB57}"/>
          </ac:spMkLst>
        </pc:spChg>
        <pc:spChg chg="add">
          <ac:chgData name="Michael Mishal" userId="399b58bf3390cc80" providerId="LiveId" clId="{F640A1C8-29F7-450C-8461-6768F4B3A2A4}" dt="2018-05-11T17:35:49.611" v="12" actId="2696"/>
          <ac:spMkLst>
            <pc:docMk/>
            <pc:sldMk cId="651501678" sldId="409"/>
            <ac:spMk id="82" creationId="{72F84B47-E267-4194-8194-831DB7B5547F}"/>
          </ac:spMkLst>
        </pc:spChg>
      </pc:sldChg>
    </pc:docChg>
  </pc:docChgLst>
</pc:chgInfo>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30.png>
</file>

<file path=ppt/media/image31.png>
</file>

<file path=ppt/media/image32.png>
</file>

<file path=ppt/media/image33.png>
</file>

<file path=ppt/media/image5.png>
</file>

<file path=ppt/media/image6.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062A7C-A138-4D03-9072-822358724BC4}" type="datetimeFigureOut">
              <a:rPr lang="en-US" smtClean="0"/>
              <a:t>6/5/2018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B32C7E-D9C3-40D4-8B5C-4BFC5FA60907}" type="slidenum">
              <a:rPr lang="en-US" smtClean="0"/>
              <a:t>‹#›</a:t>
            </a:fld>
            <a:endParaRPr lang="en-US"/>
          </a:p>
        </p:txBody>
      </p:sp>
    </p:spTree>
    <p:extLst>
      <p:ext uri="{BB962C8B-B14F-4D97-AF65-F5344CB8AC3E}">
        <p14:creationId xmlns:p14="http://schemas.microsoft.com/office/powerpoint/2010/main" val="3279407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1</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746143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10</a:t>
            </a:fld>
            <a:endParaRPr lang="en-US"/>
          </a:p>
        </p:txBody>
      </p:sp>
    </p:spTree>
    <p:extLst>
      <p:ext uri="{BB962C8B-B14F-4D97-AF65-F5344CB8AC3E}">
        <p14:creationId xmlns:p14="http://schemas.microsoft.com/office/powerpoint/2010/main" val="4004797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11</a:t>
            </a:fld>
            <a:endParaRPr lang="en-US"/>
          </a:p>
        </p:txBody>
      </p:sp>
    </p:spTree>
    <p:extLst>
      <p:ext uri="{BB962C8B-B14F-4D97-AF65-F5344CB8AC3E}">
        <p14:creationId xmlns:p14="http://schemas.microsoft.com/office/powerpoint/2010/main" val="3060112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12</a:t>
            </a:fld>
            <a:endParaRPr lang="en-US"/>
          </a:p>
        </p:txBody>
      </p:sp>
    </p:spTree>
    <p:extLst>
      <p:ext uri="{BB962C8B-B14F-4D97-AF65-F5344CB8AC3E}">
        <p14:creationId xmlns:p14="http://schemas.microsoft.com/office/powerpoint/2010/main" val="22746359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13</a:t>
            </a:fld>
            <a:endParaRPr lang="en-US"/>
          </a:p>
        </p:txBody>
      </p:sp>
    </p:spTree>
    <p:extLst>
      <p:ext uri="{BB962C8B-B14F-4D97-AF65-F5344CB8AC3E}">
        <p14:creationId xmlns:p14="http://schemas.microsoft.com/office/powerpoint/2010/main" val="13998747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14</a:t>
            </a:fld>
            <a:endParaRPr lang="en-US"/>
          </a:p>
        </p:txBody>
      </p:sp>
    </p:spTree>
    <p:extLst>
      <p:ext uri="{BB962C8B-B14F-4D97-AF65-F5344CB8AC3E}">
        <p14:creationId xmlns:p14="http://schemas.microsoft.com/office/powerpoint/2010/main" val="26994346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15</a:t>
            </a:fld>
            <a:endParaRPr lang="en-US"/>
          </a:p>
        </p:txBody>
      </p:sp>
    </p:spTree>
    <p:extLst>
      <p:ext uri="{BB962C8B-B14F-4D97-AF65-F5344CB8AC3E}">
        <p14:creationId xmlns:p14="http://schemas.microsoft.com/office/powerpoint/2010/main" val="2096006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4775" y="73025"/>
            <a:ext cx="3289300" cy="1851025"/>
          </a:xfrm>
        </p:spPr>
      </p:sp>
      <p:sp>
        <p:nvSpPr>
          <p:cNvPr id="3" name="Notes Placeholder 2"/>
          <p:cNvSpPr>
            <a:spLocks noGrp="1"/>
          </p:cNvSpPr>
          <p:nvPr>
            <p:ph type="body" idx="1"/>
          </p:nvPr>
        </p:nvSpPr>
        <p:spPr/>
        <p:txBody>
          <a:bodyPr/>
          <a:lstStyle/>
          <a:p>
            <a:r>
              <a:rPr lang="en-US" dirty="0"/>
              <a:t>Increased no of Vnet links </a:t>
            </a:r>
          </a:p>
          <a:p>
            <a:endParaRPr lang="en-US" dirty="0"/>
          </a:p>
          <a:p>
            <a:r>
              <a:rPr lang="en-US" dirty="0"/>
              <a:t>Increased route limits </a:t>
            </a:r>
          </a:p>
          <a:p>
            <a:endParaRPr lang="en-US" dirty="0"/>
          </a:p>
          <a:p>
            <a:r>
              <a:rPr lang="en-US" dirty="0"/>
              <a:t>Global connectivity with premium add-on– </a:t>
            </a:r>
          </a:p>
          <a:p>
            <a:r>
              <a:rPr lang="en-US" dirty="0"/>
              <a:t>Link Vnet in West Europe to Express Route provisioned in West US</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3C210F-F7AC-4609-9F14-F42E9171CDC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charset="0"/>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charset="0"/>
            </a:endParaRPr>
          </a:p>
        </p:txBody>
      </p:sp>
    </p:spTree>
    <p:extLst>
      <p:ext uri="{BB962C8B-B14F-4D97-AF65-F5344CB8AC3E}">
        <p14:creationId xmlns:p14="http://schemas.microsoft.com/office/powerpoint/2010/main" val="21381049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17</a:t>
            </a:fld>
            <a:endParaRPr lang="en-US"/>
          </a:p>
        </p:txBody>
      </p:sp>
    </p:spTree>
    <p:extLst>
      <p:ext uri="{BB962C8B-B14F-4D97-AF65-F5344CB8AC3E}">
        <p14:creationId xmlns:p14="http://schemas.microsoft.com/office/powerpoint/2010/main" val="38757878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18</a:t>
            </a:fld>
            <a:endParaRPr lang="en-US"/>
          </a:p>
        </p:txBody>
      </p:sp>
    </p:spTree>
    <p:extLst>
      <p:ext uri="{BB962C8B-B14F-4D97-AF65-F5344CB8AC3E}">
        <p14:creationId xmlns:p14="http://schemas.microsoft.com/office/powerpoint/2010/main" val="18202239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19</a:t>
            </a:fld>
            <a:endParaRPr lang="en-US"/>
          </a:p>
        </p:txBody>
      </p:sp>
    </p:spTree>
    <p:extLst>
      <p:ext uri="{BB962C8B-B14F-4D97-AF65-F5344CB8AC3E}">
        <p14:creationId xmlns:p14="http://schemas.microsoft.com/office/powerpoint/2010/main" val="2558531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4775" y="73025"/>
            <a:ext cx="3289300" cy="1851025"/>
          </a:xfrm>
        </p:spPr>
      </p:sp>
      <p:sp>
        <p:nvSpPr>
          <p:cNvPr id="3" name="Notes Placeholder 2"/>
          <p:cNvSpPr>
            <a:spLocks noGrp="1"/>
          </p:cNvSpPr>
          <p:nvPr>
            <p:ph type="body" idx="1"/>
          </p:nvPr>
        </p:nvSpPr>
        <p:spPr/>
        <p:txBody>
          <a:bodyPr/>
          <a:lstStyle/>
          <a:p>
            <a:r>
              <a:rPr lang="en-US" dirty="0"/>
              <a:t>The following topics are not included in this presentations due to time constrains</a:t>
            </a:r>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F19E9337-0361-41F3-9C17-1F4FFD1214BA}" type="slidenum">
              <a:rPr kumimoji="0" lang="en-US" sz="1200" b="1" i="0" u="none" strike="noStrike" kern="1200" cap="none" spc="0" normalizeH="0" baseline="0" noProof="0" smtClean="0">
                <a:ln>
                  <a:noFill/>
                </a:ln>
                <a:solidFill>
                  <a:prstClr val="black"/>
                </a:solidFill>
                <a:effectLst/>
                <a:uLnTx/>
                <a:uFillTx/>
                <a:latin typeface="Verdana" pitchFamily="34" charset="0"/>
                <a:ea typeface="+mn-ea"/>
                <a:cs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en-US" sz="1200" b="1" i="0" u="none" strike="noStrike" kern="1200" cap="none" spc="0" normalizeH="0" baseline="0" noProof="0" dirty="0">
              <a:ln>
                <a:noFill/>
              </a:ln>
              <a:solidFill>
                <a:prstClr val="black"/>
              </a:solidFill>
              <a:effectLst/>
              <a:uLnTx/>
              <a:uFillTx/>
              <a:latin typeface="Verdana" pitchFamily="34" charset="0"/>
              <a:ea typeface="+mn-ea"/>
              <a:cs typeface="Arial" charset="0"/>
            </a:endParaRPr>
          </a:p>
        </p:txBody>
      </p:sp>
    </p:spTree>
    <p:extLst>
      <p:ext uri="{BB962C8B-B14F-4D97-AF65-F5344CB8AC3E}">
        <p14:creationId xmlns:p14="http://schemas.microsoft.com/office/powerpoint/2010/main" val="41934189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20</a:t>
            </a:fld>
            <a:endParaRPr lang="en-US"/>
          </a:p>
        </p:txBody>
      </p:sp>
    </p:spTree>
    <p:extLst>
      <p:ext uri="{BB962C8B-B14F-4D97-AF65-F5344CB8AC3E}">
        <p14:creationId xmlns:p14="http://schemas.microsoft.com/office/powerpoint/2010/main" val="5133430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21</a:t>
            </a:fld>
            <a:endParaRPr lang="en-US"/>
          </a:p>
        </p:txBody>
      </p:sp>
    </p:spTree>
    <p:extLst>
      <p:ext uri="{BB962C8B-B14F-4D97-AF65-F5344CB8AC3E}">
        <p14:creationId xmlns:p14="http://schemas.microsoft.com/office/powerpoint/2010/main" val="27065833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22</a:t>
            </a:fld>
            <a:endParaRPr lang="en-US"/>
          </a:p>
        </p:txBody>
      </p:sp>
    </p:spTree>
    <p:extLst>
      <p:ext uri="{BB962C8B-B14F-4D97-AF65-F5344CB8AC3E}">
        <p14:creationId xmlns:p14="http://schemas.microsoft.com/office/powerpoint/2010/main" val="14413975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23</a:t>
            </a:fld>
            <a:endParaRPr lang="en-US"/>
          </a:p>
        </p:txBody>
      </p:sp>
    </p:spTree>
    <p:extLst>
      <p:ext uri="{BB962C8B-B14F-4D97-AF65-F5344CB8AC3E}">
        <p14:creationId xmlns:p14="http://schemas.microsoft.com/office/powerpoint/2010/main" val="12805302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24</a:t>
            </a:fld>
            <a:endParaRPr lang="en-US"/>
          </a:p>
        </p:txBody>
      </p:sp>
    </p:spTree>
    <p:extLst>
      <p:ext uri="{BB962C8B-B14F-4D97-AF65-F5344CB8AC3E}">
        <p14:creationId xmlns:p14="http://schemas.microsoft.com/office/powerpoint/2010/main" val="3972417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4775" y="73025"/>
            <a:ext cx="3289300" cy="1851025"/>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Customer Story on adding VM that is not in Availability set</a:t>
            </a:r>
          </a:p>
          <a:p>
            <a:endParaRPr lang="en-US" dirty="0"/>
          </a:p>
          <a:p>
            <a:r>
              <a:rPr lang="en-US" dirty="0"/>
              <a:t>No Availability sets needed</a:t>
            </a:r>
          </a:p>
          <a:p>
            <a:endParaRPr lang="en-US" dirty="0"/>
          </a:p>
          <a:p>
            <a:r>
              <a:rPr lang="en-US" dirty="0"/>
              <a:t>Features – </a:t>
            </a:r>
          </a:p>
          <a:p>
            <a:r>
              <a:rPr lang="en-US" dirty="0"/>
              <a:t>Low Latency</a:t>
            </a:r>
          </a:p>
          <a:p>
            <a:r>
              <a:rPr lang="en-US" dirty="0"/>
              <a:t>High throughput</a:t>
            </a:r>
          </a:p>
          <a:p>
            <a:r>
              <a:rPr lang="en-US" dirty="0"/>
              <a:t>Cross-Zone load balancing</a:t>
            </a:r>
          </a:p>
          <a:p>
            <a:endParaRPr lang="en-US" dirty="0"/>
          </a:p>
          <a:p>
            <a:r>
              <a:rPr lang="en-US" b="1" dirty="0"/>
              <a:t>Limited to region </a:t>
            </a:r>
          </a:p>
          <a:p>
            <a:r>
              <a:rPr lang="en-US" b="1" dirty="0"/>
              <a:t>not</a:t>
            </a:r>
            <a:r>
              <a:rPr lang="en-US" dirty="0"/>
              <a:t> supported in </a:t>
            </a:r>
            <a:r>
              <a:rPr lang="en-US" b="1" dirty="0"/>
              <a:t>peered networks</a:t>
            </a:r>
          </a:p>
          <a:p>
            <a:r>
              <a:rPr lang="en-US" dirty="0"/>
              <a:t>NSG is required on the NIC associated with Standard load balancer</a:t>
            </a:r>
          </a:p>
          <a:p>
            <a:endParaRPr lang="en-US" dirty="0"/>
          </a:p>
          <a:p>
            <a:r>
              <a:rPr lang="en-US" dirty="0"/>
              <a:t>Provides Diagnostic Insights using Azure Monitor </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3C210F-F7AC-4609-9F14-F42E9171CDC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charset="0"/>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charset="0"/>
            </a:endParaRPr>
          </a:p>
        </p:txBody>
      </p:sp>
    </p:spTree>
    <p:extLst>
      <p:ext uri="{BB962C8B-B14F-4D97-AF65-F5344CB8AC3E}">
        <p14:creationId xmlns:p14="http://schemas.microsoft.com/office/powerpoint/2010/main" val="41264488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26</a:t>
            </a:fld>
            <a:endParaRPr lang="en-US"/>
          </a:p>
        </p:txBody>
      </p:sp>
    </p:spTree>
    <p:extLst>
      <p:ext uri="{BB962C8B-B14F-4D97-AF65-F5344CB8AC3E}">
        <p14:creationId xmlns:p14="http://schemas.microsoft.com/office/powerpoint/2010/main" val="6842280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4775" y="73025"/>
            <a:ext cx="3289300" cy="1851025"/>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Service Endpoints - Azure VMs, Web Apps, and cloud services. </a:t>
            </a:r>
          </a:p>
          <a:p>
            <a:r>
              <a:rPr lang="en-US" sz="1200" b="0" i="0" kern="1200" dirty="0">
                <a:solidFill>
                  <a:schemeClr val="tx1"/>
                </a:solidFill>
                <a:effectLst/>
                <a:latin typeface="+mn-lt"/>
                <a:ea typeface="+mn-ea"/>
                <a:cs typeface="+mn-cs"/>
              </a:rPr>
              <a:t>#You can also use Traffic Manager with external, non-Azure endpoints.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Working – uses Domain Name System (DNS) to direct client requests to the most appropriate endpoint based on a traffic-routing method and the health of the endpoints.</a:t>
            </a:r>
          </a:p>
          <a:p>
            <a:endParaRPr lang="en-US" sz="1200" b="0" i="0" kern="1200" dirty="0">
              <a:solidFill>
                <a:schemeClr val="tx1"/>
              </a:solidFill>
              <a:effectLst/>
              <a:latin typeface="+mn-lt"/>
              <a:ea typeface="+mn-ea"/>
              <a:cs typeface="+mn-cs"/>
            </a:endParaRPr>
          </a:p>
          <a:p>
            <a:r>
              <a:rPr lang="en-US" dirty="0"/>
              <a:t>Priority -  For backup and DR</a:t>
            </a:r>
          </a:p>
          <a:p>
            <a:endParaRPr lang="en-US" dirty="0"/>
          </a:p>
          <a:p>
            <a:r>
              <a:rPr lang="en-US" dirty="0"/>
              <a:t>Weighted - </a:t>
            </a:r>
            <a:r>
              <a:rPr lang="en-US" sz="1200" b="0" i="0" kern="1200" dirty="0">
                <a:solidFill>
                  <a:schemeClr val="tx1"/>
                </a:solidFill>
                <a:effectLst/>
                <a:latin typeface="+mn-lt"/>
                <a:ea typeface="+mn-ea"/>
                <a:cs typeface="+mn-cs"/>
              </a:rPr>
              <a:t>distribute traffic across a set of endpoints, either </a:t>
            </a:r>
            <a:r>
              <a:rPr lang="en-US" sz="1200" b="1" i="0" kern="1200" dirty="0">
                <a:solidFill>
                  <a:schemeClr val="tx1"/>
                </a:solidFill>
                <a:effectLst/>
                <a:latin typeface="+mn-lt"/>
                <a:ea typeface="+mn-ea"/>
                <a:cs typeface="+mn-cs"/>
              </a:rPr>
              <a:t>evenly or according to weights</a:t>
            </a:r>
            <a:r>
              <a:rPr lang="en-US" sz="1200" b="0" i="0" kern="1200" dirty="0">
                <a:solidFill>
                  <a:schemeClr val="tx1"/>
                </a:solidFill>
                <a:effectLst/>
                <a:latin typeface="+mn-lt"/>
                <a:ea typeface="+mn-ea"/>
                <a:cs typeface="+mn-cs"/>
              </a:rPr>
              <a:t>, which you define</a:t>
            </a:r>
            <a:endParaRPr lang="en-US" dirty="0"/>
          </a:p>
          <a:p>
            <a:endParaRPr lang="en-US" dirty="0"/>
          </a:p>
          <a:p>
            <a:r>
              <a:rPr lang="en-US" dirty="0"/>
              <a:t>Performance - </a:t>
            </a:r>
            <a:r>
              <a:rPr lang="en-US" sz="1200" b="0" i="0" kern="1200" dirty="0">
                <a:solidFill>
                  <a:schemeClr val="tx1"/>
                </a:solidFill>
                <a:effectLst/>
                <a:latin typeface="+mn-lt"/>
                <a:ea typeface="+mn-ea"/>
                <a:cs typeface="+mn-cs"/>
              </a:rPr>
              <a:t>"closest" endpoint in terms of the lowest network latency.</a:t>
            </a:r>
            <a:endParaRPr lang="en-US" dirty="0"/>
          </a:p>
          <a:p>
            <a:endParaRPr lang="en-US" dirty="0"/>
          </a:p>
          <a:p>
            <a:r>
              <a:rPr lang="en-US" dirty="0"/>
              <a:t>Geographic - </a:t>
            </a:r>
            <a:r>
              <a:rPr lang="en-US" sz="1200" b="0" i="0" kern="1200" dirty="0">
                <a:solidFill>
                  <a:schemeClr val="tx1"/>
                </a:solidFill>
                <a:effectLst/>
                <a:latin typeface="+mn-lt"/>
                <a:ea typeface="+mn-ea"/>
                <a:cs typeface="+mn-cs"/>
              </a:rPr>
              <a:t>geographic location their DNS query originates from</a:t>
            </a:r>
          </a:p>
          <a:p>
            <a:endParaRPr lang="en-US" sz="1200" b="0" i="0" kern="1200" dirty="0">
              <a:solidFill>
                <a:schemeClr val="tx1"/>
              </a:solidFill>
              <a:effectLst/>
              <a:latin typeface="+mn-lt"/>
              <a:ea typeface="+mn-ea"/>
              <a:cs typeface="+mn-cs"/>
            </a:endParaRP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3C210F-F7AC-4609-9F14-F42E9171CDC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charset="0"/>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charset="0"/>
            </a:endParaRPr>
          </a:p>
        </p:txBody>
      </p:sp>
    </p:spTree>
    <p:extLst>
      <p:ext uri="{BB962C8B-B14F-4D97-AF65-F5344CB8AC3E}">
        <p14:creationId xmlns:p14="http://schemas.microsoft.com/office/powerpoint/2010/main" val="28536560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28</a:t>
            </a:fld>
            <a:endParaRPr lang="en-US"/>
          </a:p>
        </p:txBody>
      </p:sp>
    </p:spTree>
    <p:extLst>
      <p:ext uri="{BB962C8B-B14F-4D97-AF65-F5344CB8AC3E}">
        <p14:creationId xmlns:p14="http://schemas.microsoft.com/office/powerpoint/2010/main" val="38240367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29</a:t>
            </a:fld>
            <a:endParaRPr lang="en-US"/>
          </a:p>
        </p:txBody>
      </p:sp>
    </p:spTree>
    <p:extLst>
      <p:ext uri="{BB962C8B-B14F-4D97-AF65-F5344CB8AC3E}">
        <p14:creationId xmlns:p14="http://schemas.microsoft.com/office/powerpoint/2010/main" val="1914628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a:t>
            </a:fld>
            <a:endParaRPr lang="en-US"/>
          </a:p>
        </p:txBody>
      </p:sp>
    </p:spTree>
    <p:extLst>
      <p:ext uri="{BB962C8B-B14F-4D97-AF65-F5344CB8AC3E}">
        <p14:creationId xmlns:p14="http://schemas.microsoft.com/office/powerpoint/2010/main" val="26232805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30</a:t>
            </a:fld>
            <a:endParaRPr lang="en-US"/>
          </a:p>
        </p:txBody>
      </p:sp>
    </p:spTree>
    <p:extLst>
      <p:ext uri="{BB962C8B-B14F-4D97-AF65-F5344CB8AC3E}">
        <p14:creationId xmlns:p14="http://schemas.microsoft.com/office/powerpoint/2010/main" val="24100560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31</a:t>
            </a:fld>
            <a:endParaRPr lang="en-US"/>
          </a:p>
        </p:txBody>
      </p:sp>
    </p:spTree>
    <p:extLst>
      <p:ext uri="{BB962C8B-B14F-4D97-AF65-F5344CB8AC3E}">
        <p14:creationId xmlns:p14="http://schemas.microsoft.com/office/powerpoint/2010/main" val="32327218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32</a:t>
            </a:fld>
            <a:endParaRPr lang="en-US"/>
          </a:p>
        </p:txBody>
      </p:sp>
    </p:spTree>
    <p:extLst>
      <p:ext uri="{BB962C8B-B14F-4D97-AF65-F5344CB8AC3E}">
        <p14:creationId xmlns:p14="http://schemas.microsoft.com/office/powerpoint/2010/main" val="15190710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33</a:t>
            </a:fld>
            <a:endParaRPr lang="en-US"/>
          </a:p>
        </p:txBody>
      </p:sp>
    </p:spTree>
    <p:extLst>
      <p:ext uri="{BB962C8B-B14F-4D97-AF65-F5344CB8AC3E}">
        <p14:creationId xmlns:p14="http://schemas.microsoft.com/office/powerpoint/2010/main" val="7343956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34</a:t>
            </a:fld>
            <a:endParaRPr lang="en-US"/>
          </a:p>
        </p:txBody>
      </p:sp>
    </p:spTree>
    <p:extLst>
      <p:ext uri="{BB962C8B-B14F-4D97-AF65-F5344CB8AC3E}">
        <p14:creationId xmlns:p14="http://schemas.microsoft.com/office/powerpoint/2010/main" val="68135198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35</a:t>
            </a:fld>
            <a:endParaRPr lang="en-US"/>
          </a:p>
        </p:txBody>
      </p:sp>
    </p:spTree>
    <p:extLst>
      <p:ext uri="{BB962C8B-B14F-4D97-AF65-F5344CB8AC3E}">
        <p14:creationId xmlns:p14="http://schemas.microsoft.com/office/powerpoint/2010/main" val="34208919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6/5/2018 8:59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68791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37</a:t>
            </a:fld>
            <a:endParaRPr lang="en-US"/>
          </a:p>
        </p:txBody>
      </p:sp>
    </p:spTree>
    <p:extLst>
      <p:ext uri="{BB962C8B-B14F-4D97-AF65-F5344CB8AC3E}">
        <p14:creationId xmlns:p14="http://schemas.microsoft.com/office/powerpoint/2010/main" val="22716329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38</a:t>
            </a:fld>
            <a:endParaRPr lang="en-US"/>
          </a:p>
        </p:txBody>
      </p:sp>
    </p:spTree>
    <p:extLst>
      <p:ext uri="{BB962C8B-B14F-4D97-AF65-F5344CB8AC3E}">
        <p14:creationId xmlns:p14="http://schemas.microsoft.com/office/powerpoint/2010/main" val="27136025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39</a:t>
            </a:fld>
            <a:endParaRPr lang="en-US"/>
          </a:p>
        </p:txBody>
      </p:sp>
    </p:spTree>
    <p:extLst>
      <p:ext uri="{BB962C8B-B14F-4D97-AF65-F5344CB8AC3E}">
        <p14:creationId xmlns:p14="http://schemas.microsoft.com/office/powerpoint/2010/main" val="1458664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4</a:t>
            </a:fld>
            <a:endParaRPr lang="en-US"/>
          </a:p>
        </p:txBody>
      </p:sp>
    </p:spTree>
    <p:extLst>
      <p:ext uri="{BB962C8B-B14F-4D97-AF65-F5344CB8AC3E}">
        <p14:creationId xmlns:p14="http://schemas.microsoft.com/office/powerpoint/2010/main" val="289265058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40</a:t>
            </a:fld>
            <a:endParaRPr lang="en-US"/>
          </a:p>
        </p:txBody>
      </p:sp>
    </p:spTree>
    <p:extLst>
      <p:ext uri="{BB962C8B-B14F-4D97-AF65-F5344CB8AC3E}">
        <p14:creationId xmlns:p14="http://schemas.microsoft.com/office/powerpoint/2010/main" val="32647120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41</a:t>
            </a:fld>
            <a:endParaRPr lang="en-US"/>
          </a:p>
        </p:txBody>
      </p:sp>
    </p:spTree>
    <p:extLst>
      <p:ext uri="{BB962C8B-B14F-4D97-AF65-F5344CB8AC3E}">
        <p14:creationId xmlns:p14="http://schemas.microsoft.com/office/powerpoint/2010/main" val="27005587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42</a:t>
            </a:fld>
            <a:endParaRPr lang="en-US"/>
          </a:p>
        </p:txBody>
      </p:sp>
    </p:spTree>
    <p:extLst>
      <p:ext uri="{BB962C8B-B14F-4D97-AF65-F5344CB8AC3E}">
        <p14:creationId xmlns:p14="http://schemas.microsoft.com/office/powerpoint/2010/main" val="155266730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43</a:t>
            </a:fld>
            <a:endParaRPr lang="en-US"/>
          </a:p>
        </p:txBody>
      </p:sp>
    </p:spTree>
    <p:extLst>
      <p:ext uri="{BB962C8B-B14F-4D97-AF65-F5344CB8AC3E}">
        <p14:creationId xmlns:p14="http://schemas.microsoft.com/office/powerpoint/2010/main" val="350929569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44</a:t>
            </a:fld>
            <a:endParaRPr lang="en-US"/>
          </a:p>
        </p:txBody>
      </p:sp>
    </p:spTree>
    <p:extLst>
      <p:ext uri="{BB962C8B-B14F-4D97-AF65-F5344CB8AC3E}">
        <p14:creationId xmlns:p14="http://schemas.microsoft.com/office/powerpoint/2010/main" val="9845815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0C21525-FA02-4EFB-9D77-E9C6E69B643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120295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5</a:t>
            </a:fld>
            <a:endParaRPr lang="en-US"/>
          </a:p>
        </p:txBody>
      </p:sp>
    </p:spTree>
    <p:extLst>
      <p:ext uri="{BB962C8B-B14F-4D97-AF65-F5344CB8AC3E}">
        <p14:creationId xmlns:p14="http://schemas.microsoft.com/office/powerpoint/2010/main" val="4128533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6</a:t>
            </a:fld>
            <a:endParaRPr lang="en-US"/>
          </a:p>
        </p:txBody>
      </p:sp>
    </p:spTree>
    <p:extLst>
      <p:ext uri="{BB962C8B-B14F-4D97-AF65-F5344CB8AC3E}">
        <p14:creationId xmlns:p14="http://schemas.microsoft.com/office/powerpoint/2010/main" val="3994561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7</a:t>
            </a:fld>
            <a:endParaRPr lang="en-US"/>
          </a:p>
        </p:txBody>
      </p:sp>
    </p:spTree>
    <p:extLst>
      <p:ext uri="{BB962C8B-B14F-4D97-AF65-F5344CB8AC3E}">
        <p14:creationId xmlns:p14="http://schemas.microsoft.com/office/powerpoint/2010/main" val="4085845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AB32C7E-D9C3-40D4-8B5C-4BFC5FA60907}" type="slidenum">
              <a:rPr lang="en-US" smtClean="0"/>
              <a:t>8</a:t>
            </a:fld>
            <a:endParaRPr lang="en-US"/>
          </a:p>
        </p:txBody>
      </p:sp>
    </p:spTree>
    <p:extLst>
      <p:ext uri="{BB962C8B-B14F-4D97-AF65-F5344CB8AC3E}">
        <p14:creationId xmlns:p14="http://schemas.microsoft.com/office/powerpoint/2010/main" val="1289018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14775" y="73025"/>
            <a:ext cx="3289300" cy="1851025"/>
          </a:xfrm>
        </p:spPr>
      </p:sp>
      <p:sp>
        <p:nvSpPr>
          <p:cNvPr id="3" name="Notes Placeholder 2"/>
          <p:cNvSpPr>
            <a:spLocks noGrp="1"/>
          </p:cNvSpPr>
          <p:nvPr>
            <p:ph type="body" idx="1"/>
          </p:nvPr>
        </p:nvSpPr>
        <p:spPr/>
        <p:txBody>
          <a:bodyPr/>
          <a:lstStyle/>
          <a:p>
            <a:r>
              <a:rPr lang="en-US" dirty="0"/>
              <a:t>User Defined Routes</a:t>
            </a:r>
          </a:p>
          <a:p>
            <a:endParaRPr lang="en-US" dirty="0"/>
          </a:p>
          <a:p>
            <a:r>
              <a:rPr lang="en-US" dirty="0"/>
              <a:t>Ability to control traffic flow</a:t>
            </a:r>
          </a:p>
          <a:p>
            <a:endParaRPr lang="en-US" dirty="0"/>
          </a:p>
          <a:p>
            <a:r>
              <a:rPr lang="en-US" dirty="0"/>
              <a:t>Imagine we have two subnets within one Vnet</a:t>
            </a:r>
          </a:p>
          <a:p>
            <a:r>
              <a:rPr lang="en-US" dirty="0"/>
              <a:t>By default all machines in a Vnet can communicate with each other so there is full routed network between them</a:t>
            </a:r>
          </a:p>
          <a:p>
            <a:r>
              <a:rPr lang="en-US" dirty="0"/>
              <a:t>You don’t want your front end subnet communicate directly with your back end subnet </a:t>
            </a:r>
          </a:p>
          <a:p>
            <a:r>
              <a:rPr lang="en-US" dirty="0"/>
              <a:t>You want to have your own firewall appliance or an IDS system in between the traffic flow to accomplish that solution we can use User Defined Routes to force the traffic coming to backend subnet that is coming from front end subnet through the firewall instance</a:t>
            </a:r>
          </a:p>
          <a:p>
            <a:endParaRPr lang="en-US" dirty="0"/>
          </a:p>
          <a:p>
            <a:r>
              <a:rPr lang="en-US" dirty="0"/>
              <a:t>You can configure UDR’s for both internal traffic and the traffic leaving your Azure network</a:t>
            </a:r>
          </a:p>
          <a:p>
            <a:endParaRPr lang="en-US" dirty="0"/>
          </a:p>
          <a:p>
            <a:endParaRPr lang="en-US" dirty="0"/>
          </a:p>
          <a:p>
            <a:endParaRPr lang="en-US" dirty="0"/>
          </a:p>
          <a:p>
            <a:r>
              <a:rPr lang="en-US" dirty="0"/>
              <a:t>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3C210F-F7AC-4609-9F14-F42E9171CDC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charset="0"/>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Arial" charset="0"/>
            </a:endParaRPr>
          </a:p>
        </p:txBody>
      </p:sp>
    </p:spTree>
    <p:extLst>
      <p:ext uri="{BB962C8B-B14F-4D97-AF65-F5344CB8AC3E}">
        <p14:creationId xmlns:p14="http://schemas.microsoft.com/office/powerpoint/2010/main" val="14830768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image" Target="../media/image15.png"/></Relationships>
</file>

<file path=ppt/slideLayouts/_rels/slideLayout10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image" Target="../media/image15.png"/></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image" Target="../media/image1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image" Target="../media/image15.png"/></Relationships>
</file>

<file path=ppt/slideLayouts/_rels/slideLayout7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8406B1-5395-4EAD-BD16-C032EA563FF8}" type="datetimeFigureOut">
              <a:rPr lang="en-US" smtClean="0"/>
              <a:t>6/5/2018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1367867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8406B1-5395-4EAD-BD16-C032EA563FF8}" type="datetimeFigureOut">
              <a:rPr lang="en-US" smtClean="0"/>
              <a:t>6/5/2018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174681956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rgbClr val="5C2D9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85436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57627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Accent Color (4)">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63814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losing Logo Slide (1)">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176826" cy="6846323"/>
          </a:xfrm>
          <a:prstGeom prst="rect">
            <a:avLst/>
          </a:prstGeom>
        </p:spPr>
      </p:pic>
      <p:sp>
        <p:nvSpPr>
          <p:cNvPr id="9" name="Rectangle 8"/>
          <p:cNvSpPr/>
          <p:nvPr userDrawn="1"/>
        </p:nvSpPr>
        <p:spPr bwMode="auto">
          <a:xfrm>
            <a:off x="0" y="0"/>
            <a:ext cx="12176826" cy="6858000"/>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5"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8213" y="6099318"/>
            <a:ext cx="1344637" cy="288081"/>
          </a:xfrm>
          <a:prstGeom prst="rect">
            <a:avLst/>
          </a:prstGeom>
        </p:spPr>
      </p:pic>
    </p:spTree>
    <p:extLst>
      <p:ext uri="{BB962C8B-B14F-4D97-AF65-F5344CB8AC3E}">
        <p14:creationId xmlns:p14="http://schemas.microsoft.com/office/powerpoint/2010/main" val="3242414295"/>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losing Logo Slide (2)">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176826" cy="6846323"/>
          </a:xfrm>
          <a:prstGeom prst="rect">
            <a:avLst/>
          </a:prstGeom>
        </p:spPr>
      </p:pic>
      <p:sp>
        <p:nvSpPr>
          <p:cNvPr id="7" name="Rectangle 6"/>
          <p:cNvSpPr/>
          <p:nvPr userDrawn="1"/>
        </p:nvSpPr>
        <p:spPr bwMode="auto">
          <a:xfrm>
            <a:off x="0" y="0"/>
            <a:ext cx="12176826" cy="6858000"/>
          </a:xfrm>
          <a:prstGeom prst="rect">
            <a:avLst/>
          </a:prstGeom>
          <a:solidFill>
            <a:srgbClr val="502784">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8"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6656" y="6086072"/>
            <a:ext cx="1344637" cy="288081"/>
          </a:xfrm>
          <a:prstGeom prst="rect">
            <a:avLst/>
          </a:prstGeom>
        </p:spPr>
      </p:pic>
      <p:pic>
        <p:nvPicPr>
          <p:cNvPr id="5"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8213" y="6099318"/>
            <a:ext cx="1344637" cy="288081"/>
          </a:xfrm>
          <a:prstGeom prst="rect">
            <a:avLst/>
          </a:prstGeom>
        </p:spPr>
      </p:pic>
    </p:spTree>
    <p:extLst>
      <p:ext uri="{BB962C8B-B14F-4D97-AF65-F5344CB8AC3E}">
        <p14:creationId xmlns:p14="http://schemas.microsoft.com/office/powerpoint/2010/main" val="2188579889"/>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losing Logo Slide (3)">
    <p:bg>
      <p:bgPr>
        <a:solidFill>
          <a:srgbClr val="5C2D9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456691" y="3083658"/>
            <a:ext cx="3220156" cy="690686"/>
          </a:xfrm>
          <a:prstGeom prst="rect">
            <a:avLst/>
          </a:prstGeom>
        </p:spPr>
      </p:pic>
      <p:sp>
        <p:nvSpPr>
          <p:cNvPr id="6" name="Text Box 3"/>
          <p:cNvSpPr txBox="1">
            <a:spLocks noChangeArrowheads="1"/>
          </p:cNvSpPr>
          <p:nvPr userDrawn="1"/>
        </p:nvSpPr>
        <p:spPr bwMode="blackWhite">
          <a:xfrm>
            <a:off x="269241" y="6170059"/>
            <a:ext cx="11623331" cy="395317"/>
          </a:xfrm>
          <a:prstGeom prst="rect">
            <a:avLst/>
          </a:prstGeom>
          <a:noFill/>
          <a:ln w="12700">
            <a:noFill/>
            <a:miter lim="800000"/>
            <a:headEnd type="none" w="sm" len="sm"/>
            <a:tailEnd type="none" w="sm" len="sm"/>
          </a:ln>
          <a:effectLst/>
        </p:spPr>
        <p:txBody>
          <a:bodyPr vert="horz" wrap="square" lIns="179081" tIns="143265" rIns="179081" bIns="143265" numCol="1" anchor="t" anchorCtr="0" compatLnSpc="1">
            <a:prstTxWarp prst="textNoShape">
              <a:avLst/>
            </a:prstTxWarp>
            <a:spAutoFit/>
          </a:bodyPr>
          <a:lstStyle/>
          <a:p>
            <a:pPr defTabSz="912918" eaLnBrk="0" hangingPunct="0"/>
            <a:r>
              <a:rPr lang="en-US" sz="685">
                <a:solidFill>
                  <a:schemeClr val="tx1"/>
                </a:solidFill>
                <a:cs typeface="Segoe UI" pitchFamily="34" charset="0"/>
              </a:rPr>
              <a:t>© 2015 Microsoft Corporation. All rights reserved. </a:t>
            </a:r>
          </a:p>
        </p:txBody>
      </p:sp>
    </p:spTree>
    <p:extLst>
      <p:ext uri="{BB962C8B-B14F-4D97-AF65-F5344CB8AC3E}">
        <p14:creationId xmlns:p14="http://schemas.microsoft.com/office/powerpoint/2010/main" val="3605360599"/>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losing Logo Slide (4)">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1" y="6170059"/>
            <a:ext cx="11623331" cy="395317"/>
          </a:xfrm>
          <a:prstGeom prst="rect">
            <a:avLst/>
          </a:prstGeom>
          <a:noFill/>
          <a:ln w="12700">
            <a:noFill/>
            <a:miter lim="800000"/>
            <a:headEnd type="none" w="sm" len="sm"/>
            <a:tailEnd type="none" w="sm" len="sm"/>
          </a:ln>
          <a:effectLst/>
        </p:spPr>
        <p:txBody>
          <a:bodyPr vert="horz" wrap="square" lIns="179081" tIns="143265" rIns="179081" bIns="143265" numCol="1" anchor="t" anchorCtr="0" compatLnSpc="1">
            <a:prstTxWarp prst="textNoShape">
              <a:avLst/>
            </a:prstTxWarp>
            <a:spAutoFit/>
          </a:bodyPr>
          <a:lstStyle/>
          <a:p>
            <a:pPr defTabSz="912918" eaLnBrk="0" hangingPunct="0"/>
            <a:r>
              <a:rPr lang="en-US" sz="685">
                <a:solidFill>
                  <a:srgbClr val="505050"/>
                </a:soli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4"/>
          </a:xfrm>
          <a:prstGeom prst="rect">
            <a:avLst/>
          </a:prstGeom>
        </p:spPr>
      </p:pic>
    </p:spTree>
    <p:extLst>
      <p:ext uri="{BB962C8B-B14F-4D97-AF65-F5344CB8AC3E}">
        <p14:creationId xmlns:p14="http://schemas.microsoft.com/office/powerpoint/2010/main" val="282153121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peaker Notes">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461101"/>
          </a:xfrm>
          <a:prstGeom prst="rect">
            <a:avLst/>
          </a:prstGeom>
        </p:spPr>
        <p:txBody>
          <a:bodyPr/>
          <a:lstStyle>
            <a:lvl1pPr marL="284474" indent="-284474">
              <a:buClr>
                <a:schemeClr val="tx1"/>
              </a:buClr>
              <a:buSzPct val="90000"/>
              <a:buFont typeface="Wingdings" panose="05000000000000000000" pitchFamily="2" charset="2"/>
              <a:buChar char="§"/>
              <a:defRPr sz="3524">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59622" indent="-275149">
              <a:buClr>
                <a:schemeClr val="tx1"/>
              </a:buClr>
              <a:buSzPct val="90000"/>
              <a:buFont typeface="Wingdings" panose="05000000000000000000" pitchFamily="2" charset="2"/>
              <a:buChar char="§"/>
              <a:defRPr sz="313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096" indent="-284474">
              <a:buClr>
                <a:schemeClr val="tx1"/>
              </a:buClr>
              <a:buSzPct val="90000"/>
              <a:buFont typeface="Wingdings" panose="05000000000000000000" pitchFamily="2" charset="2"/>
              <a:buChar char="§"/>
              <a:defRPr sz="2742">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7946" indent="-223849">
              <a:buClr>
                <a:schemeClr val="tx1"/>
              </a:buClr>
              <a:buSzPct val="90000"/>
              <a:buFont typeface="Wingdings" panose="05000000000000000000" pitchFamily="2" charset="2"/>
              <a:buChar char="§"/>
              <a:defRPr sz="235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1793" indent="-223849">
              <a:buClr>
                <a:schemeClr val="tx1"/>
              </a:buClr>
              <a:buSzPct val="90000"/>
              <a:buFont typeface="Wingdings" panose="05000000000000000000" pitchFamily="2" charset="2"/>
              <a:buChar char="§"/>
              <a:defRPr sz="195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bwMode="white"/>
        <p:txBody>
          <a:bodyPr/>
          <a:lstStyle>
            <a:lvl1pPr>
              <a:defRPr sz="4705">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285380631"/>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8406B1-5395-4EAD-BD16-C032EA563FF8}" type="datetimeFigureOut">
              <a:rPr lang="en-US" smtClean="0"/>
              <a:t>6/5/2018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30266270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4336827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Question &amp; Answ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0" y="220717"/>
            <a:ext cx="11778205" cy="1308538"/>
          </a:xfrm>
          <a:solidFill>
            <a:schemeClr val="accent4">
              <a:lumMod val="40000"/>
              <a:lumOff val="60000"/>
            </a:schemeClr>
          </a:solidFill>
        </p:spPr>
        <p:txBody>
          <a:bodyPr>
            <a:normAutofit/>
          </a:bodyPr>
          <a:lstStyle>
            <a:lvl1pPr>
              <a:defRPr sz="3600"/>
            </a:lvl1pPr>
          </a:lstStyle>
          <a:p>
            <a:r>
              <a:rPr lang="en-US" dirty="0"/>
              <a:t>Click to edit Question style</a:t>
            </a:r>
          </a:p>
        </p:txBody>
      </p:sp>
      <p:sp>
        <p:nvSpPr>
          <p:cNvPr id="3" name="Content Placeholder 2"/>
          <p:cNvSpPr>
            <a:spLocks noGrp="1"/>
          </p:cNvSpPr>
          <p:nvPr>
            <p:ph idx="1" hasCustomPrompt="1"/>
          </p:nvPr>
        </p:nvSpPr>
        <p:spPr>
          <a:xfrm>
            <a:off x="201591" y="1529255"/>
            <a:ext cx="11778205" cy="5123793"/>
          </a:xfrm>
        </p:spPr>
        <p:txBody>
          <a:bodyPr>
            <a:normAutofit/>
          </a:bodyPr>
          <a:lstStyle>
            <a:lvl1pPr marL="742950" indent="-742950">
              <a:buFont typeface="+mj-lt"/>
              <a:buAutoNum type="arabicParenR"/>
              <a:defRPr sz="3600"/>
            </a:lvl1pPr>
            <a:lvl2pPr marL="971550" indent="-514350">
              <a:buFont typeface="+mj-lt"/>
              <a:buAutoNum type="alphaUcPeriod"/>
              <a:defRPr sz="3200"/>
            </a:lvl2pPr>
            <a:lvl3pPr marL="1485900" indent="-571500">
              <a:buFont typeface="+mj-lt"/>
              <a:buAutoNum type="romanLcPeriod"/>
              <a:defRPr sz="2800"/>
            </a:lvl3pPr>
            <a:lvl4pPr marL="1828800" indent="-457200">
              <a:buFont typeface="+mj-lt"/>
              <a:buAutoNum type="alphaLcPeriod"/>
              <a:defRPr sz="2400"/>
            </a:lvl4pPr>
            <a:lvl5pPr marL="2286000" indent="-457200">
              <a:buFont typeface="+mj-lt"/>
              <a:buAutoNum type="arabicPeriod"/>
              <a:defRPr sz="2400"/>
            </a:lvl5pPr>
          </a:lstStyle>
          <a:p>
            <a:pPr lvl="0"/>
            <a:r>
              <a:rPr lang="en-US" dirty="0"/>
              <a:t>Click to edit Question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17726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9"/>
            <a:ext cx="8579887" cy="1460779"/>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93271" y="2415643"/>
            <a:ext cx="8579887" cy="2603307"/>
          </a:xfrm>
          <a:prstGeom prst="rect">
            <a:avLst/>
          </a:prstGeom>
          <a:solidFill>
            <a:srgbClr val="007233"/>
          </a:solidFill>
          <a:effectLst/>
        </p:spPr>
        <p:txBody>
          <a:bodyPr vert="horz" lIns="137160" tIns="137160" rIns="91409" bIns="137160" rtlCol="0" anchor="b" anchorCtr="0">
            <a:noAutofit/>
          </a:bodyPr>
          <a:lstStyle>
            <a:lvl1pPr>
              <a:defRPr lang="en-US" sz="36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8902493"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02870" tIns="102870" rIns="102870" bIns="102870" numCol="1" rtlCol="0" anchor="b" anchorCtr="0" compatLnSpc="1">
            <a:prstTxWarp prst="textNoShape">
              <a:avLst/>
            </a:prstTxWarp>
          </a:bodyPr>
          <a:lstStyle/>
          <a:p>
            <a:pPr defTabSz="685341" fontAlgn="base">
              <a:spcBef>
                <a:spcPct val="0"/>
              </a:spcBef>
              <a:spcAft>
                <a:spcPct val="0"/>
              </a:spcAft>
            </a:pPr>
            <a:endParaRPr lang="en-US" sz="1500" dirty="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spTree>
    <p:extLst>
      <p:ext uri="{BB962C8B-B14F-4D97-AF65-F5344CB8AC3E}">
        <p14:creationId xmlns:p14="http://schemas.microsoft.com/office/powerpoint/2010/main" val="2002175716"/>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alkin (event nam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white">
          <a:xfrm>
            <a:off x="459102" y="470067"/>
            <a:ext cx="1419662" cy="304828"/>
            <a:chOff x="457200" y="1643393"/>
            <a:chExt cx="4492753" cy="964540"/>
          </a:xfrm>
        </p:grpSpPr>
        <p:pic>
          <p:nvPicPr>
            <p:cNvPr id="6" name="Picture 5"/>
            <p:cNvPicPr>
              <a:picLocks noChangeAspect="1"/>
            </p:cNvPicPr>
            <p:nvPr/>
          </p:nvPicPr>
          <p:blipFill>
            <a:blip r:embed="rId3"/>
            <a:stretch>
              <a:fillRect/>
            </a:stretch>
          </p:blipFill>
          <p:spPr bwMode="white">
            <a:xfrm>
              <a:off x="457200" y="1643393"/>
              <a:ext cx="964540" cy="964540"/>
            </a:xfrm>
            <a:prstGeom prst="rect">
              <a:avLst/>
            </a:prstGeom>
          </p:spPr>
        </p:pic>
        <p:sp>
          <p:nvSpPr>
            <p:cNvPr id="8" name="Freeform 12"/>
            <p:cNvSpPr>
              <a:spLocks noEditPoints="1"/>
            </p:cNvSpPr>
            <p:nvPr/>
          </p:nvSpPr>
          <p:spPr bwMode="white">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pic>
        <p:nvPicPr>
          <p:cNvPr id="9" name="Picture 8"/>
          <p:cNvPicPr>
            <a:picLocks noChangeAspect="1"/>
          </p:cNvPicPr>
          <p:nvPr userDrawn="1"/>
        </p:nvPicPr>
        <p:blipFill>
          <a:blip r:embed="rId4"/>
          <a:stretch>
            <a:fillRect/>
          </a:stretch>
        </p:blipFill>
        <p:spPr>
          <a:xfrm>
            <a:off x="4906250" y="484298"/>
            <a:ext cx="6822760" cy="1300000"/>
          </a:xfrm>
          <a:prstGeom prst="rect">
            <a:avLst/>
          </a:prstGeom>
        </p:spPr>
      </p:pic>
    </p:spTree>
    <p:extLst>
      <p:ext uri="{BB962C8B-B14F-4D97-AF65-F5344CB8AC3E}">
        <p14:creationId xmlns:p14="http://schemas.microsoft.com/office/powerpoint/2010/main" val="992047865"/>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 ANIMATED">
    <p:bg>
      <p:bgPr>
        <a:solidFill>
          <a:schemeClr val="bg2"/>
        </a:solidFill>
        <a:effectLst/>
      </p:bgPr>
    </p:bg>
    <p:spTree>
      <p:nvGrpSpPr>
        <p:cNvPr id="1" name=""/>
        <p:cNvGrpSpPr/>
        <p:nvPr/>
      </p:nvGrpSpPr>
      <p:grpSpPr>
        <a:xfrm>
          <a:off x="0" y="0"/>
          <a:ext cx="0" cy="0"/>
          <a:chOff x="0" y="0"/>
          <a:chExt cx="0" cy="0"/>
        </a:xfrm>
      </p:grpSpPr>
      <p:sp>
        <p:nvSpPr>
          <p:cNvPr id="19"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a:solidFill>
                <a:srgbClr val="FFFFFF"/>
              </a:solidFill>
              <a:latin typeface="Segoe UI"/>
            </a:endParaRPr>
          </a:p>
        </p:txBody>
      </p:sp>
      <p:sp>
        <p:nvSpPr>
          <p:cNvPr id="2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a:solidFill>
                <a:srgbClr val="FFFFFF"/>
              </a:solidFill>
              <a:latin typeface="Segoe UI"/>
            </a:endParaRPr>
          </a:p>
        </p:txBody>
      </p:sp>
      <p:sp>
        <p:nvSpPr>
          <p:cNvPr id="2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solidFill>
                <a:srgbClr val="FFFFFF"/>
              </a:solidFill>
              <a:latin typeface="Segoe UI"/>
            </a:endParaRPr>
          </a:p>
        </p:txBody>
      </p:sp>
      <p:sp>
        <p:nvSpPr>
          <p:cNvPr id="22" name="Rectangle 21"/>
          <p:cNvSpPr/>
          <p:nvPr userDrawn="1"/>
        </p:nvSpPr>
        <p:spPr bwMode="white">
          <a:xfrm>
            <a:off x="0" y="-312"/>
            <a:ext cx="12191377" cy="6858623"/>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solidFill>
                <a:srgbClr val="FFFFFF"/>
              </a:solidFill>
              <a:latin typeface="Segoe UI"/>
            </a:endParaRPr>
          </a:p>
        </p:txBody>
      </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11" name="TextBox 7"/>
          <p:cNvSpPr txBox="1"/>
          <p:nvPr userDrawn="1"/>
        </p:nvSpPr>
        <p:spPr bwMode="white">
          <a:xfrm>
            <a:off x="4392104" y="6566924"/>
            <a:ext cx="3407792"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2"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3"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42654627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2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9"/>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2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22"/>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4.96142E-6 L -4.34261E-6 4.9614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2.42851E-6 L -3.02783E-6 2.42851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950"/>
                                        <p:tgtEl>
                                          <p:spTgt spid="7"/>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7"/>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7"/>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950"/>
                                        <p:tgtEl>
                                          <p:spTgt spid="11"/>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1"/>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1"/>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950"/>
                                        <p:tgtEl>
                                          <p:spTgt spid="12"/>
                                        </p:tgtEl>
                                      </p:cBhvr>
                                    </p:animEffect>
                                  </p:childTnLst>
                                </p:cTn>
                              </p:par>
                              <p:par>
                                <p:cTn id="44" presetID="63" presetClass="path" presetSubtype="0" decel="100000" fill="hold" grpId="1" nodeType="withEffect">
                                  <p:stCondLst>
                                    <p:cond delay="700"/>
                                  </p:stCondLst>
                                  <p:childTnLst>
                                    <p:animMotion origin="layout" path="M -0.01455 2.13345E-6 L 1.62369E-6 2.13345E-6 " pathEditMode="relative" rAng="0" ptsTypes="AA">
                                      <p:cBhvr>
                                        <p:cTn id="45" dur="950" fill="hold"/>
                                        <p:tgtEl>
                                          <p:spTgt spid="12"/>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2"/>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950"/>
                                        <p:tgtEl>
                                          <p:spTgt spid="13"/>
                                        </p:tgtEl>
                                      </p:cBhvr>
                                    </p:animEffect>
                                  </p:childTnLst>
                                </p:cTn>
                              </p:par>
                              <p:par>
                                <p:cTn id="51" presetID="63" presetClass="path" presetSubtype="0" decel="100000" fill="hold" grpId="1" nodeType="withEffect">
                                  <p:stCondLst>
                                    <p:cond delay="700"/>
                                  </p:stCondLst>
                                  <p:childTnLst>
                                    <p:animMotion origin="layout" path="M -0.01455 -2.09714E-6 L -4.54174E-6 -2.09714E-6 " pathEditMode="relative" rAng="0" ptsTypes="AA">
                                      <p:cBhvr>
                                        <p:cTn id="52" dur="950" fill="hold"/>
                                        <p:tgtEl>
                                          <p:spTgt spid="13"/>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3"/>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9" grpId="0"/>
      <p:bldP spid="9" grpId="1"/>
      <p:bldP spid="9" grpId="2"/>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bldP spid="5" grpId="2"/>
      <p:bldP spid="11" grpId="0"/>
      <p:bldP spid="11" grpId="1"/>
      <p:bldP spid="11" grpId="2"/>
      <p:bldP spid="12" grpId="0">
        <p:tmplLst>
          <p:tmpl>
            <p:tnLst>
              <p:par>
                <p:cTn presetID="10" presetClass="entr" presetSubtype="0" fill="hold" nodeType="withEffect">
                  <p:stCondLst>
                    <p:cond delay="700"/>
                  </p:stCondLst>
                  <p:childTnLst>
                    <p:set>
                      <p:cBhvr>
                        <p:cTn dur="1" fill="hold">
                          <p:stCondLst>
                            <p:cond delay="0"/>
                          </p:stCondLst>
                        </p:cTn>
                        <p:tgtEl>
                          <p:spTgt spid="12"/>
                        </p:tgtEl>
                        <p:attrNameLst>
                          <p:attrName>style.visibility</p:attrName>
                        </p:attrNameLst>
                      </p:cBhvr>
                      <p:to>
                        <p:strVal val="visible"/>
                      </p:to>
                    </p:set>
                    <p:animEffect transition="in" filter="fade">
                      <p:cBhvr>
                        <p:cTn dur="950"/>
                        <p:tgtEl>
                          <p:spTgt spid="12"/>
                        </p:tgtEl>
                      </p:cBhvr>
                    </p:animEffect>
                  </p:childTnLst>
                </p:cTn>
              </p:par>
            </p:tnLst>
          </p:tmpl>
        </p:tmplLst>
      </p:bldP>
      <p:bldP spid="12" grpId="1"/>
      <p:bldP spid="12" grpId="2"/>
      <p:bldP spid="13" grpId="0">
        <p:tmplLst>
          <p:tmpl>
            <p:tnLst>
              <p:par>
                <p:cTn presetID="10" presetClass="entr" presetSubtype="0" fill="hold" nodeType="withEffect">
                  <p:stCondLst>
                    <p:cond delay="700"/>
                  </p:stCondLst>
                  <p:childTnLst>
                    <p:set>
                      <p:cBhvr>
                        <p:cTn dur="1" fill="hold">
                          <p:stCondLst>
                            <p:cond delay="0"/>
                          </p:stCondLst>
                        </p:cTn>
                        <p:tgtEl>
                          <p:spTgt spid="13"/>
                        </p:tgtEl>
                        <p:attrNameLst>
                          <p:attrName>style.visibility</p:attrName>
                        </p:attrNameLst>
                      </p:cBhvr>
                      <p:to>
                        <p:strVal val="visible"/>
                      </p:to>
                    </p:set>
                    <p:animEffect transition="in" filter="fade">
                      <p:cBhvr>
                        <p:cTn dur="950"/>
                        <p:tgtEl>
                          <p:spTgt spid="13"/>
                        </p:tgtEl>
                      </p:cBhvr>
                    </p:animEffect>
                  </p:childTnLst>
                </p:cTn>
              </p:par>
            </p:tnLst>
          </p:tmpl>
        </p:tmplLst>
      </p:bldP>
      <p:bldP spid="13" grpId="1"/>
      <p:bldP spid="13" grpId="2"/>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11"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
        <p:nvSpPr>
          <p:cNvPr id="12" name="Text Placeholder 16"/>
          <p:cNvSpPr>
            <a:spLocks noGrp="1"/>
          </p:cNvSpPr>
          <p:nvPr>
            <p:ph type="body" sz="quarter" idx="13" hasCustomPrompt="1"/>
          </p:nvPr>
        </p:nvSpPr>
        <p:spPr>
          <a:xfrm>
            <a:off x="8339677" y="288560"/>
            <a:ext cx="3585699" cy="567015"/>
          </a:xfrm>
        </p:spPr>
        <p:txBody>
          <a:bodyPr lIns="182880" tIns="146304" rIns="182880" bIns="146304"/>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3" name="Text Placeholder 16"/>
          <p:cNvSpPr>
            <a:spLocks noGrp="1"/>
          </p:cNvSpPr>
          <p:nvPr>
            <p:ph type="body" sz="quarter" idx="14" hasCustomPrompt="1"/>
          </p:nvPr>
        </p:nvSpPr>
        <p:spPr>
          <a:xfrm>
            <a:off x="269303" y="5997080"/>
            <a:ext cx="3585699" cy="567015"/>
          </a:xfrm>
        </p:spPr>
        <p:txBody>
          <a:bodyPr lIns="182880" tIns="146304" rIns="182880" bIns="146304" anchor="b"/>
          <a:lstStyle>
            <a:lvl1pPr marL="0" indent="0" algn="l">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6324810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40353590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9446043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8406B1-5395-4EAD-BD16-C032EA563FF8}" type="datetimeFigureOut">
              <a:rPr lang="en-US" smtClean="0"/>
              <a:t>6/5/2018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3643154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15124898"/>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699470048"/>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2244527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1140879234"/>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7171399"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7171399" cy="724246"/>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6" name="Picture 5"/>
          <p:cNvPicPr>
            <a:picLocks noChangeAspect="1"/>
          </p:cNvPicPr>
          <p:nvPr userDrawn="1"/>
        </p:nvPicPr>
        <p:blipFill>
          <a:blip r:embed="rId2"/>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30411470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7171398" cy="1158793"/>
          </a:xfrm>
          <a:noFill/>
        </p:spPr>
        <p:txBody>
          <a:bodyPr wrap="square"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3"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pic>
        <p:nvPicPr>
          <p:cNvPr id="4" name="Picture 3"/>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20988668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474616625"/>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
        <p:nvSpPr>
          <p:cNvPr id="3"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11717003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4070031361"/>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26607801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68406B1-5395-4EAD-BD16-C032EA563FF8}" type="datetimeFigureOut">
              <a:rPr lang="en-US" smtClean="0"/>
              <a:t>6/5/2018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221556733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09223281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4532839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8902064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2717499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455822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92395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rgbClr val="0070C0"/>
        </a:solidFill>
        <a:effectLst/>
      </p:bgPr>
    </p:bg>
    <p:spTree>
      <p:nvGrpSpPr>
        <p:cNvPr id="1" name=""/>
        <p:cNvGrpSpPr/>
        <p:nvPr/>
      </p:nvGrpSpPr>
      <p:grpSpPr>
        <a:xfrm>
          <a:off x="0" y="0"/>
          <a:ext cx="0" cy="0"/>
          <a:chOff x="0" y="0"/>
          <a:chExt cx="0" cy="0"/>
        </a:xfrm>
      </p:grpSpPr>
      <p:sp>
        <p:nvSpPr>
          <p:cNvPr id="726019" name="Rectangle 3"/>
          <p:cNvSpPr>
            <a:spLocks noGrp="1" noChangeArrowheads="1"/>
          </p:cNvSpPr>
          <p:nvPr>
            <p:ph type="ctrTitle" sz="quarter" hasCustomPrompt="1"/>
          </p:nvPr>
        </p:nvSpPr>
        <p:spPr>
          <a:xfrm>
            <a:off x="796213" y="508962"/>
            <a:ext cx="11172267" cy="1011928"/>
          </a:xfrm>
          <a:solidFill>
            <a:srgbClr val="3399FF"/>
          </a:solidFill>
          <a:ln algn="ctr"/>
        </p:spPr>
        <p:txBody>
          <a:bodyPr wrap="square" tIns="0" rIns="0" bIns="0" anchor="t" anchorCtr="0">
            <a:noAutofit/>
          </a:bodyPr>
          <a:lstStyle>
            <a:lvl1pPr algn="l">
              <a:spcBef>
                <a:spcPct val="60000"/>
              </a:spcBef>
              <a:buClr>
                <a:schemeClr val="hlink"/>
              </a:buClr>
              <a:buSzPct val="90000"/>
              <a:buFontTx/>
              <a:buNone/>
              <a:defRPr sz="3800" baseline="0">
                <a:solidFill>
                  <a:schemeClr val="bg1"/>
                </a:solidFill>
                <a:latin typeface="Segoe UI" pitchFamily="34" charset="0"/>
                <a:ea typeface="Segoe UI" pitchFamily="34" charset="0"/>
                <a:cs typeface="Segoe UI" pitchFamily="34" charset="0"/>
              </a:defRPr>
            </a:lvl1pPr>
          </a:lstStyle>
          <a:p>
            <a:r>
              <a:rPr lang="en-US" dirty="0"/>
              <a:t>Topic</a:t>
            </a:r>
          </a:p>
        </p:txBody>
      </p:sp>
      <p:sp>
        <p:nvSpPr>
          <p:cNvPr id="726020" name="Rectangle 4"/>
          <p:cNvSpPr>
            <a:spLocks noGrp="1" noChangeArrowheads="1"/>
          </p:cNvSpPr>
          <p:nvPr>
            <p:ph type="subTitle" sz="quarter" idx="1" hasCustomPrompt="1"/>
          </p:nvPr>
        </p:nvSpPr>
        <p:spPr>
          <a:xfrm>
            <a:off x="4914123" y="2110582"/>
            <a:ext cx="7054357" cy="3722293"/>
          </a:xfrm>
        </p:spPr>
        <p:txBody>
          <a:bodyPr lIns="91440" tIns="45720" rIns="91440" bIns="45720"/>
          <a:lstStyle>
            <a:lvl1pPr marL="285750" indent="-285750" algn="l">
              <a:lnSpc>
                <a:spcPct val="95000"/>
              </a:lnSpc>
              <a:spcBef>
                <a:spcPct val="60000"/>
              </a:spcBef>
              <a:buClr>
                <a:schemeClr val="bg1"/>
              </a:buClr>
              <a:buFont typeface="Wingdings" panose="05000000000000000000" pitchFamily="2" charset="2"/>
              <a:buChar char="Ø"/>
              <a:defRPr sz="1800">
                <a:solidFill>
                  <a:schemeClr val="bg1"/>
                </a:solidFill>
                <a:latin typeface="Segoe UI" pitchFamily="34" charset="0"/>
                <a:ea typeface="Segoe UI" pitchFamily="34" charset="0"/>
                <a:cs typeface="Segoe UI" pitchFamily="34" charset="0"/>
              </a:defRPr>
            </a:lvl1pPr>
          </a:lstStyle>
          <a:p>
            <a:r>
              <a:rPr lang="en-US" dirty="0"/>
              <a:t>Topic Description</a:t>
            </a:r>
          </a:p>
          <a:p>
            <a:endParaRPr lang="en-US" dirty="0"/>
          </a:p>
        </p:txBody>
      </p:sp>
      <p:sp>
        <p:nvSpPr>
          <p:cNvPr id="7" name="Text Placeholder 6">
            <a:extLst>
              <a:ext uri="{FF2B5EF4-FFF2-40B4-BE49-F238E27FC236}">
                <a16:creationId xmlns:a16="http://schemas.microsoft.com/office/drawing/2014/main" id="{05E1913A-614D-4F38-AB69-5348B29CCD5D}"/>
              </a:ext>
            </a:extLst>
          </p:cNvPr>
          <p:cNvSpPr>
            <a:spLocks noGrp="1"/>
          </p:cNvSpPr>
          <p:nvPr>
            <p:ph type="body" sz="quarter" idx="10"/>
          </p:nvPr>
        </p:nvSpPr>
        <p:spPr>
          <a:xfrm>
            <a:off x="349252" y="2756542"/>
            <a:ext cx="4322233" cy="2851150"/>
          </a:xfrm>
        </p:spPr>
        <p:txBody>
          <a:bodyPr/>
          <a:lstStyle>
            <a:lvl1pPr>
              <a:defRPr sz="2000">
                <a:solidFill>
                  <a:schemeClr val="bg1"/>
                </a:solidFill>
              </a:defRPr>
            </a:lvl1pPr>
          </a:lstStyle>
          <a:p>
            <a:pPr lvl="0"/>
            <a:r>
              <a:rPr lang="en-US" dirty="0"/>
              <a:t>Edit Master text</a:t>
            </a:r>
          </a:p>
        </p:txBody>
      </p:sp>
      <p:sp>
        <p:nvSpPr>
          <p:cNvPr id="11" name="Text Placeholder 10">
            <a:extLst>
              <a:ext uri="{FF2B5EF4-FFF2-40B4-BE49-F238E27FC236}">
                <a16:creationId xmlns:a16="http://schemas.microsoft.com/office/drawing/2014/main" id="{6A2AE784-2CA5-4194-B30C-8D50C676A59B}"/>
              </a:ext>
            </a:extLst>
          </p:cNvPr>
          <p:cNvSpPr>
            <a:spLocks noGrp="1"/>
          </p:cNvSpPr>
          <p:nvPr>
            <p:ph type="body" sz="quarter" idx="11" hasCustomPrompt="1"/>
          </p:nvPr>
        </p:nvSpPr>
        <p:spPr>
          <a:xfrm>
            <a:off x="349251" y="6018240"/>
            <a:ext cx="11619228" cy="391882"/>
          </a:xfrm>
          <a:solidFill>
            <a:schemeClr val="bg1"/>
          </a:solidFill>
        </p:spPr>
        <p:txBody>
          <a:bodyPr/>
          <a:lstStyle>
            <a:lvl1pPr marL="0" indent="0">
              <a:buNone/>
              <a:defRPr sz="1400">
                <a:solidFill>
                  <a:srgbClr val="3399FF"/>
                </a:solidFill>
              </a:defRPr>
            </a:lvl1pPr>
            <a:lvl2pPr>
              <a:defRPr>
                <a:solidFill>
                  <a:schemeClr val="bg1">
                    <a:lumMod val="75000"/>
                  </a:schemeClr>
                </a:solidFill>
              </a:defRPr>
            </a:lvl2pPr>
            <a:lvl3pPr>
              <a:defRPr>
                <a:solidFill>
                  <a:schemeClr val="bg1">
                    <a:lumMod val="75000"/>
                  </a:schemeClr>
                </a:solidFill>
              </a:defRPr>
            </a:lvl3pPr>
            <a:lvl4pPr>
              <a:defRPr>
                <a:solidFill>
                  <a:schemeClr val="bg1">
                    <a:lumMod val="75000"/>
                  </a:schemeClr>
                </a:solidFill>
              </a:defRPr>
            </a:lvl4pPr>
            <a:lvl5pPr>
              <a:defRPr>
                <a:solidFill>
                  <a:schemeClr val="bg1">
                    <a:lumMod val="75000"/>
                  </a:schemeClr>
                </a:solidFill>
              </a:defRPr>
            </a:lvl5pPr>
          </a:lstStyle>
          <a:p>
            <a:pPr lvl="0"/>
            <a:r>
              <a:rPr lang="en-US" dirty="0"/>
              <a:t>URL</a:t>
            </a:r>
          </a:p>
        </p:txBody>
      </p:sp>
      <p:sp>
        <p:nvSpPr>
          <p:cNvPr id="12" name="TextBox 11">
            <a:extLst>
              <a:ext uri="{FF2B5EF4-FFF2-40B4-BE49-F238E27FC236}">
                <a16:creationId xmlns:a16="http://schemas.microsoft.com/office/drawing/2014/main" id="{E1C05B86-1160-4370-A04A-9508198B968C}"/>
              </a:ext>
            </a:extLst>
          </p:cNvPr>
          <p:cNvSpPr txBox="1"/>
          <p:nvPr userDrawn="1"/>
        </p:nvSpPr>
        <p:spPr>
          <a:xfrm>
            <a:off x="8882743" y="6512894"/>
            <a:ext cx="3184855" cy="307777"/>
          </a:xfrm>
          <a:prstGeom prst="rect">
            <a:avLst/>
          </a:prstGeom>
          <a:noFill/>
        </p:spPr>
        <p:txBody>
          <a:bodyPr wrap="square" rtlCol="0">
            <a:spAutoFit/>
          </a:bodyPr>
          <a:lstStyle/>
          <a:p>
            <a:r>
              <a:rPr lang="en-US" sz="1400" dirty="0"/>
              <a:t>#70-535 @ITProGuru</a:t>
            </a:r>
          </a:p>
        </p:txBody>
      </p:sp>
    </p:spTree>
    <p:extLst>
      <p:ext uri="{BB962C8B-B14F-4D97-AF65-F5344CB8AC3E}">
        <p14:creationId xmlns:p14="http://schemas.microsoft.com/office/powerpoint/2010/main" val="52988744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4">
            <a:extLst>
              <a:ext uri="{FF2B5EF4-FFF2-40B4-BE49-F238E27FC236}">
                <a16:creationId xmlns:a16="http://schemas.microsoft.com/office/drawing/2014/main" id="{1E308FE5-C3CD-4C2B-84FD-DAE006C3200F}"/>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88117046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a:extLst>
              <a:ext uri="{FF2B5EF4-FFF2-40B4-BE49-F238E27FC236}">
                <a16:creationId xmlns:a16="http://schemas.microsoft.com/office/drawing/2014/main" id="{0FDE037B-5AC3-4803-B046-88D8FAB9814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0933422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Exam Tip">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AA6D59-CBDC-4B28-BD8C-5E1C09B31A46}"/>
              </a:ext>
            </a:extLst>
          </p:cNvPr>
          <p:cNvSpPr/>
          <p:nvPr userDrawn="1"/>
        </p:nvSpPr>
        <p:spPr>
          <a:xfrm>
            <a:off x="0" y="0"/>
            <a:ext cx="12192000" cy="68580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268081" y="639602"/>
            <a:ext cx="11655839" cy="715581"/>
          </a:xfrm>
        </p:spPr>
        <p:txBody>
          <a:bodyPr>
            <a:normAutofit/>
          </a:bodyPr>
          <a:lstStyle>
            <a:lvl1pPr algn="l" defTabSz="685800" rtl="0" eaLnBrk="1" latinLnBrk="0" hangingPunct="1">
              <a:lnSpc>
                <a:spcPct val="90000"/>
              </a:lnSpc>
              <a:spcBef>
                <a:spcPct val="0"/>
              </a:spcBef>
              <a:buNone/>
              <a:defRPr lang="en-US" sz="3200" b="1" i="1" u="none" kern="1200" baseline="0" dirty="0">
                <a:solidFill>
                  <a:schemeClr val="tx1"/>
                </a:solidFill>
                <a:latin typeface="+mj-lt"/>
                <a:ea typeface="+mj-ea"/>
                <a:cs typeface="+mj-cs"/>
              </a:defRPr>
            </a:lvl1pPr>
          </a:lstStyle>
          <a:p>
            <a:r>
              <a:rPr lang="en-US" dirty="0"/>
              <a:t>Click to add Title</a:t>
            </a:r>
          </a:p>
        </p:txBody>
      </p:sp>
      <p:sp>
        <p:nvSpPr>
          <p:cNvPr id="4" name="Text Placeholder 3"/>
          <p:cNvSpPr>
            <a:spLocks noGrp="1"/>
          </p:cNvSpPr>
          <p:nvPr>
            <p:ph type="body" sz="quarter" idx="11" hasCustomPrompt="1"/>
          </p:nvPr>
        </p:nvSpPr>
        <p:spPr>
          <a:xfrm>
            <a:off x="268080" y="1441794"/>
            <a:ext cx="11655840" cy="4471326"/>
          </a:xfrm>
        </p:spPr>
        <p:txBody>
          <a:bodyPr>
            <a:noAutofit/>
          </a:bodyPr>
          <a:lstStyle>
            <a:lvl1pPr marL="0" indent="0">
              <a:buNone/>
              <a:defRPr sz="3000"/>
            </a:lvl1pPr>
            <a:lvl2pPr marL="21009" indent="0">
              <a:buNone/>
              <a:defRPr sz="1471"/>
            </a:lvl2pPr>
            <a:lvl3pPr marL="164571" indent="0">
              <a:buNone/>
              <a:defRPr sz="1471"/>
            </a:lvl3pPr>
            <a:lvl4pPr marL="350151" indent="0">
              <a:buNone/>
              <a:defRPr sz="1324"/>
            </a:lvl4pPr>
            <a:lvl5pPr marL="543901" indent="0">
              <a:buNone/>
              <a:defRPr sz="1324"/>
            </a:lvl5pPr>
          </a:lstStyle>
          <a:p>
            <a:pPr lvl="0"/>
            <a:r>
              <a:rPr lang="en-US" dirty="0"/>
              <a:t>Click to edit</a:t>
            </a:r>
          </a:p>
        </p:txBody>
      </p:sp>
      <p:sp>
        <p:nvSpPr>
          <p:cNvPr id="5" name="Rectangle 4"/>
          <p:cNvSpPr/>
          <p:nvPr userDrawn="1"/>
        </p:nvSpPr>
        <p:spPr>
          <a:xfrm>
            <a:off x="268081" y="86612"/>
            <a:ext cx="3235181" cy="715581"/>
          </a:xfrm>
          <a:prstGeom prst="rect">
            <a:avLst/>
          </a:prstGeom>
        </p:spPr>
        <p:txBody>
          <a:bodyPr wrap="none">
            <a:spAutoFit/>
          </a:bodyPr>
          <a:lstStyle/>
          <a:p>
            <a:pPr algn="l"/>
            <a:r>
              <a:rPr lang="en-US" sz="4050" b="1" dirty="0"/>
              <a:t>EXAM TIP!</a:t>
            </a:r>
          </a:p>
        </p:txBody>
      </p:sp>
      <p:sp>
        <p:nvSpPr>
          <p:cNvPr id="6" name="Text Placeholder 4">
            <a:extLst>
              <a:ext uri="{FF2B5EF4-FFF2-40B4-BE49-F238E27FC236}">
                <a16:creationId xmlns:a16="http://schemas.microsoft.com/office/drawing/2014/main" id="{380C91C6-C6AF-40A3-AE50-C2507708BECF}"/>
              </a:ext>
            </a:extLst>
          </p:cNvPr>
          <p:cNvSpPr>
            <a:spLocks noGrp="1"/>
          </p:cNvSpPr>
          <p:nvPr>
            <p:ph type="body" sz="quarter" idx="10" hasCustomPrompt="1"/>
          </p:nvPr>
        </p:nvSpPr>
        <p:spPr>
          <a:xfrm>
            <a:off x="211139" y="5987143"/>
            <a:ext cx="11712781" cy="823460"/>
          </a:xfrm>
          <a:solidFill>
            <a:srgbClr val="00B050"/>
          </a:solidFill>
        </p:spPr>
        <p:txBody>
          <a:bodyPr>
            <a:noAutofit/>
          </a:bodyPr>
          <a:lstStyle>
            <a:lvl1pPr marL="0" indent="0">
              <a:buFontTx/>
              <a:buNone/>
              <a:defRPr sz="1500" u="sng">
                <a:solidFill>
                  <a:schemeClr val="tx1">
                    <a:lumMod val="95000"/>
                    <a:lumOff val="5000"/>
                  </a:schemeClr>
                </a:solidFill>
              </a:defRPr>
            </a:lvl1pPr>
            <a:lvl2pPr marL="342900" indent="0">
              <a:buFontTx/>
              <a:buNone/>
              <a:defRPr sz="1500" u="sng">
                <a:solidFill>
                  <a:schemeClr val="tx1">
                    <a:lumMod val="95000"/>
                    <a:lumOff val="5000"/>
                  </a:schemeClr>
                </a:solidFill>
              </a:defRPr>
            </a:lvl2pPr>
            <a:lvl3pPr marL="685800" indent="0">
              <a:buFontTx/>
              <a:buNone/>
              <a:defRPr sz="1500" u="sng">
                <a:solidFill>
                  <a:schemeClr val="tx1">
                    <a:lumMod val="95000"/>
                    <a:lumOff val="5000"/>
                  </a:schemeClr>
                </a:solidFill>
              </a:defRPr>
            </a:lvl3pPr>
            <a:lvl4pPr marL="1028700" indent="0">
              <a:buFontTx/>
              <a:buNone/>
              <a:defRPr sz="1500" u="sng">
                <a:solidFill>
                  <a:schemeClr val="tx1">
                    <a:lumMod val="95000"/>
                    <a:lumOff val="5000"/>
                  </a:schemeClr>
                </a:solidFill>
              </a:defRPr>
            </a:lvl4pPr>
            <a:lvl5pPr marL="1371600" indent="0">
              <a:buFontTx/>
              <a:buNone/>
              <a:defRPr sz="1500" u="sng">
                <a:solidFill>
                  <a:schemeClr val="tx1">
                    <a:lumMod val="95000"/>
                    <a:lumOff val="5000"/>
                  </a:schemeClr>
                </a:solidFill>
              </a:defRPr>
            </a:lvl5pPr>
          </a:lstStyle>
          <a:p>
            <a:pPr lvl="0"/>
            <a:r>
              <a:rPr lang="en-US" dirty="0"/>
              <a:t>Edit Source URL</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5161293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68406B1-5395-4EAD-BD16-C032EA563FF8}" type="datetimeFigureOut">
              <a:rPr lang="en-US" smtClean="0"/>
              <a:t>6/5/2018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370979491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12192000" cy="1371600"/>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613834" y="-3"/>
            <a:ext cx="10365317" cy="1296957"/>
          </a:xfrm>
        </p:spPr>
        <p:txBody>
          <a:bodyPr/>
          <a:lstStyle>
            <a:lvl1pPr>
              <a:defRPr/>
            </a:lvl1pPr>
          </a:lstStyle>
          <a:p>
            <a:r>
              <a:rPr lang="en-US" dirty="0"/>
              <a:t>Question….</a:t>
            </a:r>
          </a:p>
        </p:txBody>
      </p:sp>
      <p:sp>
        <p:nvSpPr>
          <p:cNvPr id="3" name="Content Placeholder 2"/>
          <p:cNvSpPr>
            <a:spLocks noGrp="1"/>
          </p:cNvSpPr>
          <p:nvPr>
            <p:ph idx="1"/>
          </p:nvPr>
        </p:nvSpPr>
        <p:spPr>
          <a:xfrm>
            <a:off x="348250" y="1482872"/>
            <a:ext cx="11433116" cy="471299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40310555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ase Study Ques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1"/>
            <a:ext cx="12192000" cy="6260841"/>
          </a:xfrm>
          <a:prstGeom prst="rect">
            <a:avLst/>
          </a:prstGeom>
          <a:solidFill>
            <a:srgbClr val="66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613834" y="-3"/>
            <a:ext cx="10365317" cy="1296957"/>
          </a:xfrm>
        </p:spPr>
        <p:txBody>
          <a:bodyPr/>
          <a:lstStyle>
            <a:lvl1pPr>
              <a:defRPr/>
            </a:lvl1pPr>
          </a:lstStyle>
          <a:p>
            <a:r>
              <a:rPr lang="en-US" dirty="0"/>
              <a:t>Case Study Question….</a:t>
            </a:r>
          </a:p>
        </p:txBody>
      </p:sp>
      <p:sp>
        <p:nvSpPr>
          <p:cNvPr id="3" name="Content Placeholder 2"/>
          <p:cNvSpPr>
            <a:spLocks noGrp="1"/>
          </p:cNvSpPr>
          <p:nvPr>
            <p:ph idx="1"/>
          </p:nvPr>
        </p:nvSpPr>
        <p:spPr>
          <a:xfrm>
            <a:off x="348250" y="1482872"/>
            <a:ext cx="11433116" cy="4712995"/>
          </a:xfrm>
        </p:spPr>
        <p:txBody>
          <a:bodyPr/>
          <a:lstStyle>
            <a:lvl1pPr marL="0" indent="0">
              <a:buNone/>
              <a:defRPr sz="2000"/>
            </a:lvl1pPr>
            <a:lvl2pPr>
              <a:defRPr sz="1800"/>
            </a:lvl2pPr>
            <a:lvl3pPr>
              <a:defRPr sz="1600"/>
            </a:lvl3pPr>
            <a:lvl4pPr>
              <a:defRPr sz="1400"/>
            </a:lvl4pPr>
            <a:lvl5pPr>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88611611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Answer">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074CDC-0128-42E8-B232-786D9C2CD277}"/>
              </a:ext>
            </a:extLst>
          </p:cNvPr>
          <p:cNvSpPr/>
          <p:nvPr userDrawn="1"/>
        </p:nvSpPr>
        <p:spPr>
          <a:xfrm>
            <a:off x="0" y="0"/>
            <a:ext cx="12192000" cy="13716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613834" y="-3"/>
            <a:ext cx="10365317" cy="1296957"/>
          </a:xfrm>
        </p:spPr>
        <p:txBody>
          <a:bodyPr/>
          <a:lstStyle>
            <a:lvl1pPr>
              <a:defRPr/>
            </a:lvl1pPr>
          </a:lstStyle>
          <a:p>
            <a:r>
              <a:rPr lang="en-US" dirty="0"/>
              <a:t>Answer…</a:t>
            </a:r>
          </a:p>
        </p:txBody>
      </p:sp>
      <p:sp>
        <p:nvSpPr>
          <p:cNvPr id="3" name="Content Placeholder 2"/>
          <p:cNvSpPr>
            <a:spLocks noGrp="1"/>
          </p:cNvSpPr>
          <p:nvPr>
            <p:ph idx="1"/>
          </p:nvPr>
        </p:nvSpPr>
        <p:spPr>
          <a:xfrm>
            <a:off x="348250" y="1482872"/>
            <a:ext cx="11433116" cy="471299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F35744D-EF33-49FA-9A3C-2D7BFFC7876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77545063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Lab">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5B8EEB-D399-4AF3-B7D1-E78E1898CC1F}"/>
              </a:ext>
            </a:extLst>
          </p:cNvPr>
          <p:cNvSpPr/>
          <p:nvPr userDrawn="1"/>
        </p:nvSpPr>
        <p:spPr>
          <a:xfrm>
            <a:off x="0" y="0"/>
            <a:ext cx="12192000" cy="1371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hasCustomPrompt="1"/>
          </p:nvPr>
        </p:nvSpPr>
        <p:spPr>
          <a:xfrm>
            <a:off x="1964311" y="2"/>
            <a:ext cx="10015485" cy="1231901"/>
          </a:xfrm>
        </p:spPr>
        <p:txBody>
          <a:bodyPr/>
          <a:lstStyle>
            <a:lvl1pPr>
              <a:defRPr/>
            </a:lvl1pPr>
          </a:lstStyle>
          <a:p>
            <a:r>
              <a:rPr lang="en-US" dirty="0"/>
              <a:t>Click to edit Lab title</a:t>
            </a:r>
          </a:p>
        </p:txBody>
      </p:sp>
      <p:sp>
        <p:nvSpPr>
          <p:cNvPr id="3" name="Content Placeholder 2"/>
          <p:cNvSpPr>
            <a:spLocks noGrp="1"/>
          </p:cNvSpPr>
          <p:nvPr>
            <p:ph idx="1" hasCustomPrompt="1"/>
          </p:nvPr>
        </p:nvSpPr>
        <p:spPr>
          <a:xfrm>
            <a:off x="201592" y="1371601"/>
            <a:ext cx="11778205" cy="4793789"/>
          </a:xfrm>
        </p:spPr>
        <p:txBody>
          <a:bodyPr>
            <a:normAutofit/>
          </a:bodyPr>
          <a:lstStyle>
            <a:lvl1pPr marL="0" indent="0">
              <a:buFontTx/>
              <a:buNone/>
              <a:defRPr sz="2700"/>
            </a:lvl1pPr>
            <a:lvl2pPr marL="342900" indent="0">
              <a:buFontTx/>
              <a:buNone/>
              <a:defRPr sz="2400"/>
            </a:lvl2pPr>
            <a:lvl3pPr marL="685800" indent="0">
              <a:buFontTx/>
              <a:buNone/>
              <a:defRPr sz="2100"/>
            </a:lvl3pPr>
            <a:lvl4pPr marL="1028700" indent="0">
              <a:buFontTx/>
              <a:buNone/>
              <a:defRPr sz="1800"/>
            </a:lvl4pPr>
            <a:lvl5pPr marL="1371600" indent="0">
              <a:buFontTx/>
              <a:buNone/>
              <a:defRPr sz="1800"/>
            </a:lvl5pPr>
          </a:lstStyle>
          <a:p>
            <a:pPr lvl="0"/>
            <a:r>
              <a:rPr lang="en-US" dirty="0"/>
              <a:t>Click to edit Master text styles</a:t>
            </a:r>
          </a:p>
          <a:p>
            <a:pPr lvl="1"/>
            <a:r>
              <a:rPr lang="en-US" dirty="0"/>
              <a:t>Second level </a:t>
            </a:r>
          </a:p>
          <a:p>
            <a:pPr lvl="1"/>
            <a:r>
              <a:rPr lang="en-US" dirty="0"/>
              <a:t>	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36E8BE26-ED1E-4BC3-AABB-33679E13D11C}"/>
              </a:ext>
            </a:extLst>
          </p:cNvPr>
          <p:cNvSpPr/>
          <p:nvPr userDrawn="1"/>
        </p:nvSpPr>
        <p:spPr>
          <a:xfrm>
            <a:off x="211266" y="117610"/>
            <a:ext cx="1183337" cy="715581"/>
          </a:xfrm>
          <a:prstGeom prst="rect">
            <a:avLst/>
          </a:prstGeom>
        </p:spPr>
        <p:txBody>
          <a:bodyPr wrap="none">
            <a:spAutoFit/>
          </a:bodyPr>
          <a:lstStyle/>
          <a:p>
            <a:r>
              <a:rPr lang="en-US" sz="4050" dirty="0">
                <a:solidFill>
                  <a:srgbClr val="3399FF"/>
                </a:solidFill>
              </a:rPr>
              <a:t>LAB</a:t>
            </a:r>
          </a:p>
        </p:txBody>
      </p:sp>
      <p:sp>
        <p:nvSpPr>
          <p:cNvPr id="8" name="Text Placeholder 4">
            <a:extLst>
              <a:ext uri="{FF2B5EF4-FFF2-40B4-BE49-F238E27FC236}">
                <a16:creationId xmlns:a16="http://schemas.microsoft.com/office/drawing/2014/main" id="{10E0EB35-1ACE-4DBD-9585-A5ED9578289D}"/>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80645417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ntent &amp; Co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592" y="0"/>
            <a:ext cx="11778205" cy="878350"/>
          </a:xfrm>
        </p:spPr>
        <p:txBody>
          <a:bodyPr/>
          <a:lstStyle>
            <a:lvl1pPr>
              <a:defRPr/>
            </a:lvl1pPr>
          </a:lstStyle>
          <a:p>
            <a:r>
              <a:rPr lang="en-US" dirty="0"/>
              <a:t>Content &amp; Code</a:t>
            </a:r>
          </a:p>
        </p:txBody>
      </p:sp>
      <p:sp>
        <p:nvSpPr>
          <p:cNvPr id="3" name="Content Placeholder 2"/>
          <p:cNvSpPr>
            <a:spLocks noGrp="1"/>
          </p:cNvSpPr>
          <p:nvPr>
            <p:ph idx="1"/>
          </p:nvPr>
        </p:nvSpPr>
        <p:spPr>
          <a:xfrm>
            <a:off x="201592" y="1231902"/>
            <a:ext cx="11778205" cy="2421204"/>
          </a:xfrm>
        </p:spPr>
        <p:txBody>
          <a:bodyPr>
            <a:normAutofit/>
          </a:bodyPr>
          <a:lstStyle>
            <a:lvl1pPr marL="0" indent="0">
              <a:buFont typeface="Arial" panose="020B0604020202020204" pitchFamily="34" charset="0"/>
              <a:buNone/>
              <a:defRPr sz="2100"/>
            </a:lvl1pPr>
            <a:lvl2pPr marL="342900" indent="0">
              <a:buFont typeface="Arial" panose="020B0604020202020204" pitchFamily="34" charset="0"/>
              <a:buNone/>
              <a:defRPr sz="1800"/>
            </a:lvl2pPr>
            <a:lvl3pPr marL="685800" indent="0">
              <a:buFont typeface="Arial" panose="020B0604020202020204" pitchFamily="34" charset="0"/>
              <a:buNone/>
              <a:defRPr sz="1500"/>
            </a:lvl3pPr>
            <a:lvl4pPr marL="1028700" indent="0">
              <a:buFont typeface="Arial" panose="020B0604020202020204" pitchFamily="34" charset="0"/>
              <a:buNone/>
              <a:defRPr sz="1350"/>
            </a:lvl4pPr>
            <a:lvl5pPr marL="1371600" indent="0">
              <a:buFont typeface="Arial" panose="020B0604020202020204" pitchFamily="34" charset="0"/>
              <a:buNone/>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06833DA2-9089-4E59-9B9D-7F3A29DCE61C}"/>
              </a:ext>
            </a:extLst>
          </p:cNvPr>
          <p:cNvSpPr/>
          <p:nvPr userDrawn="1"/>
        </p:nvSpPr>
        <p:spPr bwMode="auto">
          <a:xfrm>
            <a:off x="45133" y="3653109"/>
            <a:ext cx="12027033" cy="3129417"/>
          </a:xfrm>
          <a:prstGeom prst="rect">
            <a:avLst/>
          </a:prstGeom>
          <a:solidFill>
            <a:schemeClr val="accent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algn="ctr" defTabSz="685577" fontAlgn="base">
              <a:spcBef>
                <a:spcPct val="0"/>
              </a:spcBef>
              <a:spcAft>
                <a:spcPct val="0"/>
              </a:spcAft>
            </a:pPr>
            <a:endParaRPr lang="en-US" sz="1471" dirty="0">
              <a:gradFill>
                <a:gsLst>
                  <a:gs pos="0">
                    <a:srgbClr val="FFFFFF"/>
                  </a:gs>
                  <a:gs pos="100000">
                    <a:srgbClr val="FFFFFF"/>
                  </a:gs>
                </a:gsLst>
                <a:lin ang="5400000" scaled="0"/>
              </a:gradFill>
            </a:endParaRPr>
          </a:p>
        </p:txBody>
      </p:sp>
      <p:sp>
        <p:nvSpPr>
          <p:cNvPr id="10" name="Content Placeholder 2">
            <a:extLst>
              <a:ext uri="{FF2B5EF4-FFF2-40B4-BE49-F238E27FC236}">
                <a16:creationId xmlns:a16="http://schemas.microsoft.com/office/drawing/2014/main" id="{A7A07890-C86B-4334-9F28-D4C01C01B9F8}"/>
              </a:ext>
            </a:extLst>
          </p:cNvPr>
          <p:cNvSpPr>
            <a:spLocks noGrp="1"/>
          </p:cNvSpPr>
          <p:nvPr>
            <p:ph idx="10" hasCustomPrompt="1"/>
          </p:nvPr>
        </p:nvSpPr>
        <p:spPr>
          <a:xfrm>
            <a:off x="201592" y="3795486"/>
            <a:ext cx="11778205" cy="2910114"/>
          </a:xfrm>
          <a:solidFill>
            <a:schemeClr val="bg1"/>
          </a:solidFill>
          <a:ln w="60325" cmpd="sng">
            <a:solidFill>
              <a:srgbClr val="0070C0"/>
            </a:solidFill>
          </a:ln>
        </p:spPr>
        <p:txBody>
          <a:bodyPr>
            <a:normAutofit/>
          </a:bodyPr>
          <a:lstStyle>
            <a:lvl1pPr marL="0" indent="0" defTabSz="0">
              <a:buFont typeface="Arial" panose="020B0604020202020204" pitchFamily="34" charset="0"/>
              <a:buNone/>
              <a:defRPr sz="1200">
                <a:latin typeface="Courier New" panose="02070309020205020404" pitchFamily="49" charset="0"/>
                <a:cs typeface="Courier New" panose="02070309020205020404" pitchFamily="49" charset="0"/>
              </a:defRPr>
            </a:lvl1pPr>
            <a:lvl2pPr marL="342900" indent="0" defTabSz="0">
              <a:buFont typeface="Arial" panose="020B0604020202020204" pitchFamily="34" charset="0"/>
              <a:buNone/>
              <a:defRPr sz="1200">
                <a:latin typeface="Courier New" panose="02070309020205020404" pitchFamily="49" charset="0"/>
                <a:cs typeface="Courier New" panose="02070309020205020404" pitchFamily="49" charset="0"/>
              </a:defRPr>
            </a:lvl2pPr>
            <a:lvl3pPr marL="685800" indent="0" defTabSz="0">
              <a:buFont typeface="Arial" panose="020B0604020202020204" pitchFamily="34" charset="0"/>
              <a:buNone/>
              <a:defRPr sz="1200">
                <a:latin typeface="Courier New" panose="02070309020205020404" pitchFamily="49" charset="0"/>
                <a:cs typeface="Courier New" panose="02070309020205020404" pitchFamily="49" charset="0"/>
              </a:defRPr>
            </a:lvl3pPr>
            <a:lvl4pPr marL="1028700" indent="0" defTabSz="0">
              <a:buFont typeface="Arial" panose="020B0604020202020204" pitchFamily="34" charset="0"/>
              <a:buNone/>
              <a:defRPr sz="1200">
                <a:latin typeface="Courier New" panose="02070309020205020404" pitchFamily="49" charset="0"/>
                <a:cs typeface="Courier New" panose="02070309020205020404" pitchFamily="49" charset="0"/>
              </a:defRPr>
            </a:lvl4pPr>
            <a:lvl5pPr marL="1371600" indent="0" defTabSz="0">
              <a:buFont typeface="Arial" panose="020B0604020202020204" pitchFamily="34" charset="0"/>
              <a:buNone/>
              <a:defRPr sz="1200">
                <a:latin typeface="Courier New" panose="02070309020205020404" pitchFamily="49" charset="0"/>
                <a:cs typeface="Courier New" panose="02070309020205020404" pitchFamily="49" charset="0"/>
              </a:defRPr>
            </a:lvl5pPr>
          </a:lstStyle>
          <a:p>
            <a:pPr lvl="0"/>
            <a:r>
              <a:rPr lang="en-US" dirty="0"/>
              <a:t>Click to Edit/Paste/Insert Code or Paste/Insert Screenshot</a:t>
            </a:r>
          </a:p>
          <a:p>
            <a:pPr lvl="1"/>
            <a:r>
              <a:rPr lang="en-US" dirty="0"/>
              <a:t>	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732922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3216E-3091-410D-83D4-F3B694551529}"/>
              </a:ext>
            </a:extLst>
          </p:cNvPr>
          <p:cNvSpPr>
            <a:spLocks noGrp="1"/>
          </p:cNvSpPr>
          <p:nvPr>
            <p:ph type="title" hasCustomPrompt="1"/>
          </p:nvPr>
        </p:nvSpPr>
        <p:spPr/>
        <p:txBody>
          <a:bodyPr/>
          <a:lstStyle>
            <a:lvl1pPr>
              <a:defRPr/>
            </a:lvl1pPr>
          </a:lstStyle>
          <a:p>
            <a:r>
              <a:rPr lang="en-US" dirty="0"/>
              <a:t>Click to edit Code Title</a:t>
            </a:r>
          </a:p>
        </p:txBody>
      </p:sp>
      <p:sp>
        <p:nvSpPr>
          <p:cNvPr id="4" name="Text Placeholder 3">
            <a:extLst>
              <a:ext uri="{FF2B5EF4-FFF2-40B4-BE49-F238E27FC236}">
                <a16:creationId xmlns:a16="http://schemas.microsoft.com/office/drawing/2014/main" id="{8AA8E3D7-116C-400A-AC64-F86759F16B62}"/>
              </a:ext>
            </a:extLst>
          </p:cNvPr>
          <p:cNvSpPr>
            <a:spLocks noGrp="1"/>
          </p:cNvSpPr>
          <p:nvPr>
            <p:ph type="body" sz="quarter" idx="10" hasCustomPrompt="1"/>
          </p:nvPr>
        </p:nvSpPr>
        <p:spPr>
          <a:xfrm>
            <a:off x="124408" y="811764"/>
            <a:ext cx="11905861" cy="5859625"/>
          </a:xfrm>
        </p:spPr>
        <p:txBody>
          <a:bodyPr/>
          <a:lstStyle>
            <a:lvl1pPr marL="0" indent="0">
              <a:buNone/>
              <a:defRPr sz="2400">
                <a:latin typeface="Consolas" panose="020B0609020204030204" pitchFamily="49" charset="0"/>
              </a:defRPr>
            </a:lvl1pPr>
            <a:lvl2pPr marL="288925" indent="0">
              <a:buNone/>
              <a:defRPr sz="2000">
                <a:latin typeface="Consolas" panose="020B0609020204030204" pitchFamily="49" charset="0"/>
              </a:defRPr>
            </a:lvl2pPr>
            <a:lvl3pPr marL="681037" indent="0">
              <a:buNone/>
              <a:defRPr sz="1800">
                <a:latin typeface="Consolas" panose="020B0609020204030204" pitchFamily="49" charset="0"/>
              </a:defRPr>
            </a:lvl3pPr>
            <a:lvl4pPr marL="1089025" indent="0">
              <a:buNone/>
              <a:defRPr sz="1600">
                <a:latin typeface="Consolas" panose="020B0609020204030204" pitchFamily="49" charset="0"/>
              </a:defRPr>
            </a:lvl4pPr>
            <a:lvl5pPr marL="1376363" indent="0">
              <a:buNone/>
              <a:defRPr sz="1600">
                <a:latin typeface="Consolas" panose="020B0609020204030204" pitchFamily="49" charset="0"/>
              </a:defRPr>
            </a:lvl5pPr>
          </a:lstStyle>
          <a:p>
            <a:pPr lvl="0"/>
            <a:r>
              <a:rPr lang="en-US" dirty="0"/>
              <a:t>Edit Code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662225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9"/>
            <a:ext cx="11653523" cy="4801075"/>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8"/>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hasCustomPrompt="1"/>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a:t>Click to edit Title</a:t>
            </a:r>
          </a:p>
        </p:txBody>
      </p:sp>
    </p:spTree>
    <p:extLst>
      <p:ext uri="{BB962C8B-B14F-4D97-AF65-F5344CB8AC3E}">
        <p14:creationId xmlns:p14="http://schemas.microsoft.com/office/powerpoint/2010/main" val="2849181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teps">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CF24501-8757-48AA-B9DD-ED5BECE78DDC}"/>
              </a:ext>
            </a:extLst>
          </p:cNvPr>
          <p:cNvSpPr txBox="1"/>
          <p:nvPr userDrawn="1"/>
        </p:nvSpPr>
        <p:spPr>
          <a:xfrm>
            <a:off x="226542" y="2054745"/>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Observations</a:t>
            </a:r>
          </a:p>
        </p:txBody>
      </p:sp>
      <p:sp>
        <p:nvSpPr>
          <p:cNvPr id="2" name="Title 1"/>
          <p:cNvSpPr>
            <a:spLocks noGrp="1"/>
          </p:cNvSpPr>
          <p:nvPr>
            <p:ph type="title" hasCustomPrompt="1"/>
          </p:nvPr>
        </p:nvSpPr>
        <p:spPr/>
        <p:txBody>
          <a:bodyPr/>
          <a:lstStyle>
            <a:lvl1pPr>
              <a:defRPr/>
            </a:lvl1pPr>
          </a:lstStyle>
          <a:p>
            <a:r>
              <a:rPr lang="en-US" dirty="0"/>
              <a:t>Click to edit Steps Title</a:t>
            </a:r>
          </a:p>
        </p:txBody>
      </p:sp>
      <p:graphicFrame>
        <p:nvGraphicFramePr>
          <p:cNvPr id="3" name="Table 2">
            <a:extLst>
              <a:ext uri="{FF2B5EF4-FFF2-40B4-BE49-F238E27FC236}">
                <a16:creationId xmlns:a16="http://schemas.microsoft.com/office/drawing/2014/main" id="{0DA8EFC8-B6A4-4A4B-9EDA-91002B4DFD8C}"/>
              </a:ext>
            </a:extLst>
          </p:cNvPr>
          <p:cNvGraphicFramePr>
            <a:graphicFrameLocks noGrp="1"/>
          </p:cNvGraphicFramePr>
          <p:nvPr userDrawn="1">
            <p:extLst/>
          </p:nvPr>
        </p:nvGraphicFramePr>
        <p:xfrm>
          <a:off x="237068" y="987548"/>
          <a:ext cx="11732441" cy="915686"/>
        </p:xfrm>
        <a:graphic>
          <a:graphicData uri="http://schemas.openxmlformats.org/drawingml/2006/table">
            <a:tbl>
              <a:tblPr firstRow="1" bandRow="1">
                <a:tableStyleId>{5C22544A-7EE6-4342-B048-85BDC9FD1C3A}</a:tableStyleId>
              </a:tblPr>
              <a:tblGrid>
                <a:gridCol w="330339">
                  <a:extLst>
                    <a:ext uri="{9D8B030D-6E8A-4147-A177-3AD203B41FA5}">
                      <a16:colId xmlns:a16="http://schemas.microsoft.com/office/drawing/2014/main" val="612254498"/>
                    </a:ext>
                  </a:extLst>
                </a:gridCol>
                <a:gridCol w="3595073">
                  <a:extLst>
                    <a:ext uri="{9D8B030D-6E8A-4147-A177-3AD203B41FA5}">
                      <a16:colId xmlns:a16="http://schemas.microsoft.com/office/drawing/2014/main" val="1261049811"/>
                    </a:ext>
                  </a:extLst>
                </a:gridCol>
                <a:gridCol w="321409">
                  <a:extLst>
                    <a:ext uri="{9D8B030D-6E8A-4147-A177-3AD203B41FA5}">
                      <a16:colId xmlns:a16="http://schemas.microsoft.com/office/drawing/2014/main" val="2638922956"/>
                    </a:ext>
                  </a:extLst>
                </a:gridCol>
                <a:gridCol w="3595073">
                  <a:extLst>
                    <a:ext uri="{9D8B030D-6E8A-4147-A177-3AD203B41FA5}">
                      <a16:colId xmlns:a16="http://schemas.microsoft.com/office/drawing/2014/main" val="1530065899"/>
                    </a:ext>
                  </a:extLst>
                </a:gridCol>
                <a:gridCol w="295473">
                  <a:extLst>
                    <a:ext uri="{9D8B030D-6E8A-4147-A177-3AD203B41FA5}">
                      <a16:colId xmlns:a16="http://schemas.microsoft.com/office/drawing/2014/main" val="1628348927"/>
                    </a:ext>
                  </a:extLst>
                </a:gridCol>
                <a:gridCol w="3595073">
                  <a:extLst>
                    <a:ext uri="{9D8B030D-6E8A-4147-A177-3AD203B41FA5}">
                      <a16:colId xmlns:a16="http://schemas.microsoft.com/office/drawing/2014/main" val="3564049150"/>
                    </a:ext>
                  </a:extLst>
                </a:gridCol>
              </a:tblGrid>
              <a:tr h="915686">
                <a:tc>
                  <a:txBody>
                    <a:bodyPr/>
                    <a:lstStyle/>
                    <a:p>
                      <a:pPr algn="ctr"/>
                      <a:r>
                        <a:rPr lang="en-US" sz="1800" dirty="0">
                          <a:solidFill>
                            <a:schemeClr val="bg1"/>
                          </a:solidFill>
                        </a:rPr>
                        <a:t>1</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indent="0" algn="l">
                        <a:buFont typeface="Arial" panose="020B0604020202020204" pitchFamily="34" charset="0"/>
                        <a:buNone/>
                      </a:pPr>
                      <a:endParaRPr lang="en-US" sz="1200" b="0" dirty="0">
                        <a:solidFill>
                          <a:schemeClr val="tx1"/>
                        </a:solidFill>
                        <a:latin typeface="Segoe UI" panose="020B0502040204020203" pitchFamily="34" charset="0"/>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2</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US" sz="1800" dirty="0">
                          <a:solidFill>
                            <a:schemeClr val="bg1"/>
                          </a:solidFill>
                        </a:rPr>
                        <a:t>3</a:t>
                      </a: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a:txBody>
                  <a:tcPr marL="91427" marR="91427" anchor="ct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2296024"/>
                  </a:ext>
                </a:extLst>
              </a:tr>
            </a:tbl>
          </a:graphicData>
        </a:graphic>
      </p:graphicFrame>
      <p:sp>
        <p:nvSpPr>
          <p:cNvPr id="7" name="TextBox 6">
            <a:extLst>
              <a:ext uri="{FF2B5EF4-FFF2-40B4-BE49-F238E27FC236}">
                <a16:creationId xmlns:a16="http://schemas.microsoft.com/office/drawing/2014/main" id="{92028F83-BC57-46B6-AE4F-F363D917BFB5}"/>
              </a:ext>
            </a:extLst>
          </p:cNvPr>
          <p:cNvSpPr txBox="1"/>
          <p:nvPr userDrawn="1"/>
        </p:nvSpPr>
        <p:spPr>
          <a:xfrm>
            <a:off x="6226435" y="2026752"/>
            <a:ext cx="2090991"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Results</a:t>
            </a:r>
          </a:p>
        </p:txBody>
      </p:sp>
      <p:sp>
        <p:nvSpPr>
          <p:cNvPr id="8" name="TextBox 7">
            <a:extLst>
              <a:ext uri="{FF2B5EF4-FFF2-40B4-BE49-F238E27FC236}">
                <a16:creationId xmlns:a16="http://schemas.microsoft.com/office/drawing/2014/main" id="{1B2D9789-D165-4BDB-A460-2343E7F13D54}"/>
              </a:ext>
            </a:extLst>
          </p:cNvPr>
          <p:cNvSpPr txBox="1"/>
          <p:nvPr userDrawn="1"/>
        </p:nvSpPr>
        <p:spPr>
          <a:xfrm>
            <a:off x="226541" y="5243163"/>
            <a:ext cx="2087136"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Resources</a:t>
            </a:r>
          </a:p>
        </p:txBody>
      </p:sp>
      <p:sp>
        <p:nvSpPr>
          <p:cNvPr id="10" name="TextBox 9">
            <a:extLst>
              <a:ext uri="{FF2B5EF4-FFF2-40B4-BE49-F238E27FC236}">
                <a16:creationId xmlns:a16="http://schemas.microsoft.com/office/drawing/2014/main" id="{2A40F325-ADB0-41C7-9EF7-7E36EF2381D6}"/>
              </a:ext>
            </a:extLst>
          </p:cNvPr>
          <p:cNvSpPr txBox="1"/>
          <p:nvPr userDrawn="1"/>
        </p:nvSpPr>
        <p:spPr>
          <a:xfrm>
            <a:off x="226539" y="794128"/>
            <a:ext cx="2090992" cy="271654"/>
          </a:xfrm>
          <a:prstGeom prst="rect">
            <a:avLst/>
          </a:prstGeom>
          <a:solidFill>
            <a:schemeClr val="bg1"/>
          </a:solidFill>
          <a:ln w="12700">
            <a:solidFill>
              <a:schemeClr val="tx1"/>
            </a:solidFill>
          </a:ln>
        </p:spPr>
        <p:txBody>
          <a:bodyPr wrap="square" lIns="68570" tIns="34285" rIns="68570" bIns="34285" rtlCol="0" anchor="ctr">
            <a:noAutofit/>
          </a:bodyPr>
          <a:lstStyle>
            <a:defPPr>
              <a:defRPr lang="en-US"/>
            </a:defPPr>
            <a:lvl1pPr>
              <a:defRPr sz="2400">
                <a:solidFill>
                  <a:srgbClr val="0078D7"/>
                </a:solidFill>
                <a:latin typeface="+mj-lt"/>
              </a:defRPr>
            </a:lvl1pPr>
          </a:lstStyle>
          <a:p>
            <a:pPr defTabSz="685669">
              <a:defRPr/>
            </a:pPr>
            <a:r>
              <a:rPr lang="en-US" sz="1050" b="1" dirty="0">
                <a:solidFill>
                  <a:schemeClr val="tx1">
                    <a:lumMod val="95000"/>
                    <a:lumOff val="5000"/>
                  </a:schemeClr>
                </a:solidFill>
                <a:latin typeface="Segoe UI Light"/>
              </a:rPr>
              <a:t>Steps</a:t>
            </a:r>
          </a:p>
        </p:txBody>
      </p:sp>
      <p:sp>
        <p:nvSpPr>
          <p:cNvPr id="19" name="Text Placeholder 18">
            <a:extLst>
              <a:ext uri="{FF2B5EF4-FFF2-40B4-BE49-F238E27FC236}">
                <a16:creationId xmlns:a16="http://schemas.microsoft.com/office/drawing/2014/main" id="{97DBA5D9-8C6D-43D4-A24D-D27248395183}"/>
              </a:ext>
            </a:extLst>
          </p:cNvPr>
          <p:cNvSpPr>
            <a:spLocks noGrp="1"/>
          </p:cNvSpPr>
          <p:nvPr>
            <p:ph type="body" sz="quarter" idx="12" hasCustomPrompt="1"/>
          </p:nvPr>
        </p:nvSpPr>
        <p:spPr>
          <a:xfrm>
            <a:off x="613833" y="1035632"/>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1</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18">
            <a:extLst>
              <a:ext uri="{FF2B5EF4-FFF2-40B4-BE49-F238E27FC236}">
                <a16:creationId xmlns:a16="http://schemas.microsoft.com/office/drawing/2014/main" id="{35DE67FC-9970-40AE-86CC-CDE63AD436CF}"/>
              </a:ext>
            </a:extLst>
          </p:cNvPr>
          <p:cNvSpPr>
            <a:spLocks noGrp="1"/>
          </p:cNvSpPr>
          <p:nvPr>
            <p:ph type="body" sz="quarter" idx="13" hasCustomPrompt="1"/>
          </p:nvPr>
        </p:nvSpPr>
        <p:spPr>
          <a:xfrm>
            <a:off x="4540968" y="1016750"/>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2</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8">
            <a:extLst>
              <a:ext uri="{FF2B5EF4-FFF2-40B4-BE49-F238E27FC236}">
                <a16:creationId xmlns:a16="http://schemas.microsoft.com/office/drawing/2014/main" id="{5DA0B143-17CC-4340-B000-4AB93B418219}"/>
              </a:ext>
            </a:extLst>
          </p:cNvPr>
          <p:cNvSpPr>
            <a:spLocks noGrp="1"/>
          </p:cNvSpPr>
          <p:nvPr>
            <p:ph type="body" sz="quarter" idx="14" hasCustomPrompt="1"/>
          </p:nvPr>
        </p:nvSpPr>
        <p:spPr>
          <a:xfrm>
            <a:off x="8468103" y="1031847"/>
            <a:ext cx="3454400" cy="827088"/>
          </a:xfrm>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Step 3</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8">
            <a:extLst>
              <a:ext uri="{FF2B5EF4-FFF2-40B4-BE49-F238E27FC236}">
                <a16:creationId xmlns:a16="http://schemas.microsoft.com/office/drawing/2014/main" id="{D3A2EF9D-8503-44C9-8C8A-AD3AB6E8B9E7}"/>
              </a:ext>
            </a:extLst>
          </p:cNvPr>
          <p:cNvSpPr>
            <a:spLocks noGrp="1"/>
          </p:cNvSpPr>
          <p:nvPr>
            <p:ph type="body" sz="quarter" idx="17" hasCustomPrompt="1"/>
          </p:nvPr>
        </p:nvSpPr>
        <p:spPr>
          <a:xfrm>
            <a:off x="249593" y="5514818"/>
            <a:ext cx="11732441" cy="1065841"/>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Resources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8">
            <a:extLst>
              <a:ext uri="{FF2B5EF4-FFF2-40B4-BE49-F238E27FC236}">
                <a16:creationId xmlns:a16="http://schemas.microsoft.com/office/drawing/2014/main" id="{15DBFA86-3281-48C1-B37A-60EAF36BD25D}"/>
              </a:ext>
            </a:extLst>
          </p:cNvPr>
          <p:cNvSpPr>
            <a:spLocks noGrp="1"/>
          </p:cNvSpPr>
          <p:nvPr>
            <p:ph type="body" sz="quarter" idx="16" hasCustomPrompt="1"/>
          </p:nvPr>
        </p:nvSpPr>
        <p:spPr>
          <a:xfrm>
            <a:off x="6237759" y="2265437"/>
            <a:ext cx="5727700" cy="2862989"/>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Results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18">
            <a:extLst>
              <a:ext uri="{FF2B5EF4-FFF2-40B4-BE49-F238E27FC236}">
                <a16:creationId xmlns:a16="http://schemas.microsoft.com/office/drawing/2014/main" id="{2BFCEE7C-1B60-4DD2-A577-07AE5CD0142E}"/>
              </a:ext>
            </a:extLst>
          </p:cNvPr>
          <p:cNvSpPr>
            <a:spLocks noGrp="1"/>
          </p:cNvSpPr>
          <p:nvPr>
            <p:ph type="body" sz="quarter" idx="15" hasCustomPrompt="1"/>
          </p:nvPr>
        </p:nvSpPr>
        <p:spPr>
          <a:xfrm>
            <a:off x="237067" y="2301875"/>
            <a:ext cx="5684763" cy="2826552"/>
          </a:xfrm>
          <a:solidFill>
            <a:schemeClr val="bg1"/>
          </a:solidFill>
          <a:ln w="22225">
            <a:solidFill>
              <a:srgbClr val="000000"/>
            </a:solidFill>
          </a:ln>
        </p:spPr>
        <p:txBody>
          <a:bodyPr/>
          <a:lstStyle>
            <a:lvl1pPr marL="342900" indent="-342900">
              <a:buFont typeface="+mj-lt"/>
              <a:buAutoNum type="arabicParenR"/>
              <a:defRPr sz="1400"/>
            </a:lvl1pPr>
            <a:lvl2pPr marL="517525" indent="-228600">
              <a:buFont typeface="+mj-lt"/>
              <a:buAutoNum type="alphaLcParenR"/>
              <a:defRPr sz="1200"/>
            </a:lvl2pPr>
            <a:lvl3pPr marL="909637" indent="-228600">
              <a:buFont typeface="+mj-lt"/>
              <a:buAutoNum type="romanLcPeriod"/>
              <a:defRPr sz="1100"/>
            </a:lvl3pPr>
            <a:lvl4pPr marL="1317625" indent="-228600">
              <a:buFont typeface="+mj-lt"/>
              <a:buAutoNum type="arabicPeriod"/>
              <a:defRPr sz="1050"/>
            </a:lvl4pPr>
            <a:lvl5pPr marL="1604963" indent="-228600">
              <a:buFont typeface="+mj-lt"/>
              <a:buAutoNum type="alphaLcPeriod"/>
              <a:defRPr sz="1050"/>
            </a:lvl5pPr>
          </a:lstStyle>
          <a:p>
            <a:pPr lvl="0"/>
            <a:r>
              <a:rPr lang="en-US" dirty="0"/>
              <a:t>Click to add Observations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Arrow: Down 10">
            <a:extLst>
              <a:ext uri="{FF2B5EF4-FFF2-40B4-BE49-F238E27FC236}">
                <a16:creationId xmlns:a16="http://schemas.microsoft.com/office/drawing/2014/main" id="{F67E61E6-AA38-485B-AE09-CD08BBD8FABF}"/>
              </a:ext>
            </a:extLst>
          </p:cNvPr>
          <p:cNvSpPr/>
          <p:nvPr userDrawn="1"/>
        </p:nvSpPr>
        <p:spPr bwMode="auto">
          <a:xfrm rot="16200000">
            <a:off x="3981248" y="338329"/>
            <a:ext cx="470385" cy="3805519"/>
          </a:xfrm>
          <a:prstGeom prst="downArrow">
            <a:avLst>
              <a:gd name="adj1" fmla="val 31468"/>
              <a:gd name="adj2" fmla="val 37425"/>
            </a:avLst>
          </a:prstGeom>
          <a:gradFill flip="none" rotWithShape="1">
            <a:gsLst>
              <a:gs pos="0">
                <a:srgbClr val="0078D7">
                  <a:lumMod val="0"/>
                  <a:lumOff val="100000"/>
                  <a:alpha val="0"/>
                </a:srgbClr>
              </a:gs>
              <a:gs pos="100000">
                <a:srgbClr val="0078D7">
                  <a:lumMod val="45000"/>
                  <a:lumOff val="55000"/>
                </a:srgbClr>
              </a:gs>
              <a:gs pos="100000">
                <a:schemeClr val="accent6"/>
              </a:gs>
            </a:gsLst>
            <a:lin ang="5400000" scaled="1"/>
            <a:tileRect/>
          </a:gradFill>
          <a:ln>
            <a:noFill/>
          </a:ln>
          <a:effectLst/>
        </p:spPr>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ctr" defTabSz="699220" fontAlgn="base">
              <a:lnSpc>
                <a:spcPct val="90000"/>
              </a:lnSpc>
              <a:spcBef>
                <a:spcPct val="0"/>
              </a:spcBef>
              <a:spcAft>
                <a:spcPct val="0"/>
              </a:spcAft>
              <a:defRPr/>
            </a:pPr>
            <a:endParaRPr lang="en-US" sz="1800" kern="0" err="1">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4283931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Text Placeholder 4">
            <a:extLst>
              <a:ext uri="{FF2B5EF4-FFF2-40B4-BE49-F238E27FC236}">
                <a16:creationId xmlns:a16="http://schemas.microsoft.com/office/drawing/2014/main" id="{24211B1E-98C0-42A2-80F7-77814EB2808C}"/>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07886766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11718" y="992188"/>
            <a:ext cx="5065183"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80101" y="992188"/>
            <a:ext cx="5067300" cy="4386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FADCA2-DA60-489B-A501-CF188B651DDA}"/>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1520387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68406B1-5395-4EAD-BD16-C032EA563FF8}" type="datetimeFigureOut">
              <a:rPr lang="en-US" smtClean="0"/>
              <a:t>6/5/2018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282805119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80772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t"/>
          <a:lstStyle>
            <a:lvl1pPr marL="0" indent="0">
              <a:buNone/>
              <a:defRPr sz="2400" b="0">
                <a:solidFill>
                  <a:srgbClr val="0070C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a:extLst>
              <a:ext uri="{FF2B5EF4-FFF2-40B4-BE49-F238E27FC236}">
                <a16:creationId xmlns:a16="http://schemas.microsoft.com/office/drawing/2014/main" id="{D037460C-05C3-42DE-B703-45DCB074BAFD}"/>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75663851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8C7EC5AE-0525-48F7-B435-5B9653415066}"/>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212029409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t"/>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solidFill>
                  <a:schemeClr val="bg1"/>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90A4200F-D9E6-4624-905A-FC78FABE78C8}"/>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365791421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a:extLst>
              <a:ext uri="{FF2B5EF4-FFF2-40B4-BE49-F238E27FC236}">
                <a16:creationId xmlns:a16="http://schemas.microsoft.com/office/drawing/2014/main" id="{7064F4CD-50E4-4810-A21F-C7BB8E8F2CF0}"/>
              </a:ext>
            </a:extLst>
          </p:cNvPr>
          <p:cNvSpPr>
            <a:spLocks noGrp="1"/>
          </p:cNvSpPr>
          <p:nvPr>
            <p:ph type="body" sz="quarter" idx="10" hasCustomPrompt="1"/>
          </p:nvPr>
        </p:nvSpPr>
        <p:spPr>
          <a:xfrm>
            <a:off x="348251" y="6307138"/>
            <a:ext cx="11433116" cy="410903"/>
          </a:xfrm>
        </p:spPr>
        <p:txBody>
          <a:bodyPr/>
          <a:lstStyle>
            <a:lvl1pPr marL="0" indent="0">
              <a:buFont typeface="Arial" panose="020B0604020202020204" pitchFamily="34" charset="0"/>
              <a:buNone/>
              <a:defRPr sz="1400"/>
            </a:lvl1pPr>
            <a:lvl2pPr marL="574675" indent="-285750">
              <a:buFont typeface="Arial" panose="020B0604020202020204" pitchFamily="34" charset="0"/>
              <a:buChar char="•"/>
              <a:defRPr sz="1600"/>
            </a:lvl2pPr>
            <a:lvl3pPr marL="966787" indent="-285750">
              <a:buFont typeface="Arial" panose="020B0604020202020204" pitchFamily="34" charset="0"/>
              <a:buChar char="•"/>
              <a:defRPr sz="1400"/>
            </a:lvl3pPr>
            <a:lvl4pPr marL="1260475" indent="-171450">
              <a:buFont typeface="Arial" panose="020B0604020202020204" pitchFamily="34" charset="0"/>
              <a:buChar char="•"/>
              <a:defRPr sz="1200"/>
            </a:lvl4pPr>
            <a:lvl5pPr marL="1547813" indent="-171450">
              <a:buFont typeface="Arial" panose="020B0604020202020204" pitchFamily="34" charset="0"/>
              <a:buChar char="•"/>
              <a:defRPr sz="1200"/>
            </a:lvl5pPr>
          </a:lstStyle>
          <a:p>
            <a:pPr lvl="0"/>
            <a:r>
              <a:rPr lang="en-US" dirty="0"/>
              <a:t>Edit URL</a:t>
            </a:r>
          </a:p>
        </p:txBody>
      </p:sp>
    </p:spTree>
    <p:extLst>
      <p:ext uri="{BB962C8B-B14F-4D97-AF65-F5344CB8AC3E}">
        <p14:creationId xmlns:p14="http://schemas.microsoft.com/office/powerpoint/2010/main" val="9802499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1408921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88351" y="0"/>
            <a:ext cx="2590800" cy="53784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11718" y="0"/>
            <a:ext cx="7573433" cy="5378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8331476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03EBAF-BB52-4FEC-9EE9-8BBEE62A6D43}" type="datetimeFigureOut">
              <a:rPr lang="de-DE" smtClean="0">
                <a:solidFill>
                  <a:prstClr val="black">
                    <a:tint val="75000"/>
                  </a:prstClr>
                </a:solidFill>
              </a:rPr>
              <a:pPr/>
              <a:t>05.06.2018</a:t>
            </a:fld>
            <a:endParaRPr lang="de-DE">
              <a:solidFill>
                <a:prstClr val="black">
                  <a:tint val="75000"/>
                </a:prstClr>
              </a:solidFill>
            </a:endParaRPr>
          </a:p>
        </p:txBody>
      </p:sp>
      <p:sp>
        <p:nvSpPr>
          <p:cNvPr id="3" name="Footer Placeholder 2"/>
          <p:cNvSpPr>
            <a:spLocks noGrp="1"/>
          </p:cNvSpPr>
          <p:nvPr>
            <p:ph type="ftr" sz="quarter" idx="11"/>
          </p:nvPr>
        </p:nvSpPr>
        <p:spPr/>
        <p:txBody>
          <a:bodyPr/>
          <a:lstStyle/>
          <a:p>
            <a:endParaRPr lang="de-DE">
              <a:solidFill>
                <a:prstClr val="black">
                  <a:tint val="75000"/>
                </a:prstClr>
              </a:solidFill>
            </a:endParaRPr>
          </a:p>
        </p:txBody>
      </p:sp>
      <p:sp>
        <p:nvSpPr>
          <p:cNvPr id="4" name="Slide Number Placeholder 3"/>
          <p:cNvSpPr>
            <a:spLocks noGrp="1"/>
          </p:cNvSpPr>
          <p:nvPr>
            <p:ph type="sldNum" sz="quarter" idx="12"/>
          </p:nvPr>
        </p:nvSpPr>
        <p:spPr/>
        <p:txBody>
          <a:bodyPr/>
          <a:lstStyle/>
          <a:p>
            <a:fld id="{78737CF5-2D32-48D6-9100-749DEC1D6F62}" type="slidenum">
              <a:rPr lang="de-DE" smtClean="0">
                <a:solidFill>
                  <a:prstClr val="black">
                    <a:tint val="75000"/>
                  </a:prstClr>
                </a:solidFill>
              </a:rPr>
              <a:pPr/>
              <a:t>‹#›</a:t>
            </a:fld>
            <a:endParaRPr lang="de-DE">
              <a:solidFill>
                <a:prstClr val="black">
                  <a:tint val="75000"/>
                </a:prstClr>
              </a:solidFill>
            </a:endParaRPr>
          </a:p>
        </p:txBody>
      </p:sp>
    </p:spTree>
    <p:extLst>
      <p:ext uri="{BB962C8B-B14F-4D97-AF65-F5344CB8AC3E}">
        <p14:creationId xmlns:p14="http://schemas.microsoft.com/office/powerpoint/2010/main" val="160635282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26DB1-B16F-4FBA-A255-3810CE18FE76}"/>
              </a:ext>
            </a:extLst>
          </p:cNvPr>
          <p:cNvSpPr>
            <a:spLocks noGrp="1"/>
          </p:cNvSpPr>
          <p:nvPr>
            <p:ph type="ctrTitle"/>
          </p:nvPr>
        </p:nvSpPr>
        <p:spPr>
          <a:xfrm>
            <a:off x="1524000" y="1122363"/>
            <a:ext cx="9144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A90BF3EB-BFB7-4BAF-9F6B-1A3D1B1175D7}"/>
              </a:ext>
            </a:extLst>
          </p:cNvPr>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5E109DC2-03A8-4F0A-9F7E-11759CE57E57}"/>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5" name="Footer Placeholder 4">
            <a:extLst>
              <a:ext uri="{FF2B5EF4-FFF2-40B4-BE49-F238E27FC236}">
                <a16:creationId xmlns:a16="http://schemas.microsoft.com/office/drawing/2014/main" id="{31581E9B-77C6-4BB7-9BE2-28EE0BF151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B6F6CC-6E41-450A-97A3-76C62E7DE4A5}"/>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149321638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94543-772A-4917-88F6-BB9181A3BE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091BE0-1B96-4AF3-9E59-106D47DF958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433DE6-F637-4791-9116-A68BA870BB2D}"/>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5" name="Footer Placeholder 4">
            <a:extLst>
              <a:ext uri="{FF2B5EF4-FFF2-40B4-BE49-F238E27FC236}">
                <a16:creationId xmlns:a16="http://schemas.microsoft.com/office/drawing/2014/main" id="{F878D712-9FC3-4485-911C-E7A0F2FB9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D352B2-E4DA-48FD-A199-65A14805E937}"/>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272251095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18E39-F49B-4AD8-973A-7690B394A973}"/>
              </a:ext>
            </a:extLst>
          </p:cNvPr>
          <p:cNvSpPr>
            <a:spLocks noGrp="1"/>
          </p:cNvSpPr>
          <p:nvPr>
            <p:ph type="title"/>
          </p:nvPr>
        </p:nvSpPr>
        <p:spPr>
          <a:xfrm>
            <a:off x="831851" y="1709740"/>
            <a:ext cx="105156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B4988899-3F78-4001-B189-5A60AFEC7341}"/>
              </a:ext>
            </a:extLst>
          </p:cNvPr>
          <p:cNvSpPr>
            <a:spLocks noGrp="1"/>
          </p:cNvSpPr>
          <p:nvPr>
            <p:ph type="body" idx="1"/>
          </p:nvPr>
        </p:nvSpPr>
        <p:spPr>
          <a:xfrm>
            <a:off x="831851" y="4589465"/>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C508F85-9A9D-48CB-BFC6-DC922E86E009}"/>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5" name="Footer Placeholder 4">
            <a:extLst>
              <a:ext uri="{FF2B5EF4-FFF2-40B4-BE49-F238E27FC236}">
                <a16:creationId xmlns:a16="http://schemas.microsoft.com/office/drawing/2014/main" id="{BB401535-38F2-4639-AA58-3126A84900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763372-4798-4FE1-AF43-4E67E4E0A12D}"/>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954556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68406B1-5395-4EAD-BD16-C032EA563FF8}" type="datetimeFigureOut">
              <a:rPr lang="en-US" smtClean="0"/>
              <a:t>6/5/2018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101967869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88689-764F-4F71-B4A2-BEA4912885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8A0521-AEC8-4B72-A923-E42C72C6C7A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22BD782-4901-4A10-8FA6-4D0B12E201D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C84C546-B148-4849-BB13-0CF1E7A46942}"/>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6" name="Footer Placeholder 5">
            <a:extLst>
              <a:ext uri="{FF2B5EF4-FFF2-40B4-BE49-F238E27FC236}">
                <a16:creationId xmlns:a16="http://schemas.microsoft.com/office/drawing/2014/main" id="{7AE8ABC6-9399-4A7B-9E7D-72A181FFE0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0A1668-2D85-415D-A047-580A02B75631}"/>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373016333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56744-89FA-44A3-B932-FA238A482FC4}"/>
              </a:ext>
            </a:extLst>
          </p:cNvPr>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7033AF-CE6D-4597-8A81-45F32642B513}"/>
              </a:ext>
            </a:extLst>
          </p:cNvPr>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628FBC1E-1EAA-49E1-9821-0E0ABC7F1BF5}"/>
              </a:ext>
            </a:extLst>
          </p:cNvPr>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7967043-AFDE-42B2-9778-817C048D941E}"/>
              </a:ext>
            </a:extLst>
          </p:cNvPr>
          <p:cNvSpPr>
            <a:spLocks noGrp="1"/>
          </p:cNvSpPr>
          <p:nvPr>
            <p:ph type="body" sz="quarter" idx="3"/>
          </p:nvPr>
        </p:nvSpPr>
        <p:spPr>
          <a:xfrm>
            <a:off x="6172201"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812806F3-2C1A-4743-A200-F48A461EA093}"/>
              </a:ext>
            </a:extLst>
          </p:cNvPr>
          <p:cNvSpPr>
            <a:spLocks noGrp="1"/>
          </p:cNvSpPr>
          <p:nvPr>
            <p:ph sz="quarter" idx="4"/>
          </p:nvPr>
        </p:nvSpPr>
        <p:spPr>
          <a:xfrm>
            <a:off x="6172201"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840EE6-7E24-4910-B262-B8F5E7BE264E}"/>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8" name="Footer Placeholder 7">
            <a:extLst>
              <a:ext uri="{FF2B5EF4-FFF2-40B4-BE49-F238E27FC236}">
                <a16:creationId xmlns:a16="http://schemas.microsoft.com/office/drawing/2014/main" id="{0507C05F-FB27-4497-8C71-FE0B8AF62E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AEE379-068F-4D8A-B57A-8934A3F4590B}"/>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683725214"/>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05A64-B90A-4AF8-8CFD-9224904B698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1610B60-E65D-46A3-92AF-773A1AD09566}"/>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4" name="Footer Placeholder 3">
            <a:extLst>
              <a:ext uri="{FF2B5EF4-FFF2-40B4-BE49-F238E27FC236}">
                <a16:creationId xmlns:a16="http://schemas.microsoft.com/office/drawing/2014/main" id="{EC0D2ACE-9638-4952-9540-1324EA97906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2679D9-AE5A-41B9-A1F4-C7C6E425AB71}"/>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87009880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57E22C-7952-4116-86C4-C01B4FB7D775}"/>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3" name="Footer Placeholder 2">
            <a:extLst>
              <a:ext uri="{FF2B5EF4-FFF2-40B4-BE49-F238E27FC236}">
                <a16:creationId xmlns:a16="http://schemas.microsoft.com/office/drawing/2014/main" id="{E8184BD4-695F-4C66-A913-0EA8708FDF6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ED26A2A-E3C1-4771-97F6-E65DB689BE08}"/>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268415198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8873E-67D0-4816-91FD-AF4466512709}"/>
              </a:ext>
            </a:extLst>
          </p:cNvPr>
          <p:cNvSpPr>
            <a:spLocks noGrp="1"/>
          </p:cNvSpPr>
          <p:nvPr>
            <p:ph type="title"/>
          </p:nvPr>
        </p:nvSpPr>
        <p:spPr>
          <a:xfrm>
            <a:off x="839788" y="457200"/>
            <a:ext cx="3932237"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CFCA1A3D-3F97-448D-B523-3C49A62BD502}"/>
              </a:ext>
            </a:extLst>
          </p:cNvPr>
          <p:cNvSpPr>
            <a:spLocks noGrp="1"/>
          </p:cNvSpPr>
          <p:nvPr>
            <p:ph idx="1"/>
          </p:nvPr>
        </p:nvSpPr>
        <p:spPr>
          <a:xfrm>
            <a:off x="5183188" y="987427"/>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E5D105-70FC-4B6D-8618-DB934F77D69E}"/>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E5557E9B-5955-41C0-9E42-356D1B0E8A13}"/>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6" name="Footer Placeholder 5">
            <a:extLst>
              <a:ext uri="{FF2B5EF4-FFF2-40B4-BE49-F238E27FC236}">
                <a16:creationId xmlns:a16="http://schemas.microsoft.com/office/drawing/2014/main" id="{5266D6B2-7B56-4A42-B887-9810B54A3F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B2CDE5-C9F1-4F89-AFFB-B97666546E10}"/>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256691948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F83C5-86BC-429C-B4C2-643BF031A11B}"/>
              </a:ext>
            </a:extLst>
          </p:cNvPr>
          <p:cNvSpPr>
            <a:spLocks noGrp="1"/>
          </p:cNvSpPr>
          <p:nvPr>
            <p:ph type="title"/>
          </p:nvPr>
        </p:nvSpPr>
        <p:spPr>
          <a:xfrm>
            <a:off x="839788" y="457200"/>
            <a:ext cx="3932237"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A4B33C56-9B53-4B4C-A201-2F075E3F6F15}"/>
              </a:ext>
            </a:extLst>
          </p:cNvPr>
          <p:cNvSpPr>
            <a:spLocks noGrp="1"/>
          </p:cNvSpPr>
          <p:nvPr>
            <p:ph type="pic" idx="1"/>
          </p:nvPr>
        </p:nvSpPr>
        <p:spPr>
          <a:xfrm>
            <a:off x="5183188" y="987427"/>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2E27F526-4091-493A-BEAE-0FD49E1C2775}"/>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A4D17C04-E5F5-4688-87CE-EF315E7DFB8E}"/>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6" name="Footer Placeholder 5">
            <a:extLst>
              <a:ext uri="{FF2B5EF4-FFF2-40B4-BE49-F238E27FC236}">
                <a16:creationId xmlns:a16="http://schemas.microsoft.com/office/drawing/2014/main" id="{BDCCC485-F9C5-49F3-AB70-64A3D7EE54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A6BA10-0B54-4D57-9837-07F41066E0F1}"/>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136085931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4233D-5A37-401E-AEAA-4462F326A66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773557-B108-4C0B-BEB7-01BCAACF877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2D8D85-D35E-4ECC-9531-081EBD13E3F6}"/>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5" name="Footer Placeholder 4">
            <a:extLst>
              <a:ext uri="{FF2B5EF4-FFF2-40B4-BE49-F238E27FC236}">
                <a16:creationId xmlns:a16="http://schemas.microsoft.com/office/drawing/2014/main" id="{A7EF531C-CA5B-4C3A-84DD-FBBFEE45A5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3B437A-DCA5-4078-855E-D95EA64ACEB0}"/>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401329971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810ABE-1DD5-4FC5-B032-01F4C0E91ABA}"/>
              </a:ext>
            </a:extLst>
          </p:cNvPr>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596F04-819B-4CF2-AF83-C2D706B8D59C}"/>
              </a:ext>
            </a:extLst>
          </p:cNvPr>
          <p:cNvSpPr>
            <a:spLocks noGrp="1"/>
          </p:cNvSpPr>
          <p:nvPr>
            <p:ph type="body" orient="vert" idx="1"/>
          </p:nvPr>
        </p:nvSpPr>
        <p:spPr>
          <a:xfrm>
            <a:off x="838201"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59A14E-9FBC-440E-83A4-6A7DA83C0A17}"/>
              </a:ext>
            </a:extLst>
          </p:cNvPr>
          <p:cNvSpPr>
            <a:spLocks noGrp="1"/>
          </p:cNvSpPr>
          <p:nvPr>
            <p:ph type="dt" sz="half" idx="10"/>
          </p:nvPr>
        </p:nvSpPr>
        <p:spPr/>
        <p:txBody>
          <a:bodyPr/>
          <a:lstStyle/>
          <a:p>
            <a:fld id="{FF24592F-98EF-4B71-85EF-4A1D46BCF6B0}" type="datetimeFigureOut">
              <a:rPr lang="en-US" smtClean="0"/>
              <a:t>6/5/2018</a:t>
            </a:fld>
            <a:endParaRPr lang="en-US"/>
          </a:p>
        </p:txBody>
      </p:sp>
      <p:sp>
        <p:nvSpPr>
          <p:cNvPr id="5" name="Footer Placeholder 4">
            <a:extLst>
              <a:ext uri="{FF2B5EF4-FFF2-40B4-BE49-F238E27FC236}">
                <a16:creationId xmlns:a16="http://schemas.microsoft.com/office/drawing/2014/main" id="{E5AFDB49-BDE0-4EDB-ACEE-9480DDDF43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AF7E26-D472-43D8-971A-C4B8D7969AC0}"/>
              </a:ext>
            </a:extLst>
          </p:cNvPr>
          <p:cNvSpPr>
            <a:spLocks noGrp="1"/>
          </p:cNvSpPr>
          <p:nvPr>
            <p:ph type="sldNum" sz="quarter" idx="12"/>
          </p:nvPr>
        </p:nvSpPr>
        <p:spPr/>
        <p:txBody>
          <a:bodyPr/>
          <a:lstStyle/>
          <a:p>
            <a:fld id="{C42F4394-ECB8-47EE-8243-CBEC14438083}" type="slidenum">
              <a:rPr lang="en-US" smtClean="0"/>
              <a:t>‹#›</a:t>
            </a:fld>
            <a:endParaRPr lang="en-US"/>
          </a:p>
        </p:txBody>
      </p:sp>
    </p:spTree>
    <p:extLst>
      <p:ext uri="{BB962C8B-B14F-4D97-AF65-F5344CB8AC3E}">
        <p14:creationId xmlns:p14="http://schemas.microsoft.com/office/powerpoint/2010/main" val="243079531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3_General content_light">
    <p:spTree>
      <p:nvGrpSpPr>
        <p:cNvPr id="1" name=""/>
        <p:cNvGrpSpPr/>
        <p:nvPr/>
      </p:nvGrpSpPr>
      <p:grpSpPr>
        <a:xfrm>
          <a:off x="0" y="0"/>
          <a:ext cx="0" cy="0"/>
          <a:chOff x="0" y="0"/>
          <a:chExt cx="0" cy="0"/>
        </a:xfrm>
      </p:grpSpPr>
      <p:sp>
        <p:nvSpPr>
          <p:cNvPr id="2" name="Title 1"/>
          <p:cNvSpPr>
            <a:spLocks noGrp="1"/>
          </p:cNvSpPr>
          <p:nvPr>
            <p:ph type="title"/>
          </p:nvPr>
        </p:nvSpPr>
        <p:spPr>
          <a:xfrm>
            <a:off x="301752" y="301752"/>
            <a:ext cx="11274552" cy="685800"/>
          </a:xfrm>
        </p:spPr>
        <p:txBody>
          <a:bodyPr>
            <a:normAutofit/>
          </a:bodyPr>
          <a:lstStyle>
            <a:lvl1pPr>
              <a:defRPr sz="2399"/>
            </a:lvl1pPr>
          </a:lstStyle>
          <a:p>
            <a:r>
              <a:rPr lang="en-US" dirty="0"/>
              <a:t>Click to edit Master title style</a:t>
            </a:r>
          </a:p>
        </p:txBody>
      </p:sp>
      <p:sp>
        <p:nvSpPr>
          <p:cNvPr id="3" name="Date Placeholder 2"/>
          <p:cNvSpPr>
            <a:spLocks noGrp="1"/>
          </p:cNvSpPr>
          <p:nvPr>
            <p:ph type="dt" sz="half" idx="10"/>
          </p:nvPr>
        </p:nvSpPr>
        <p:spPr/>
        <p:txBody>
          <a:bodyPr/>
          <a:lstStyle/>
          <a:p>
            <a:fld id="{8116F597-F14F-4590-B4BB-707A3AFD4787}" type="datetime1">
              <a:rPr lang="en-US" smtClean="0"/>
              <a:t>6/5/2018</a:t>
            </a:fld>
            <a:endParaRPr lang="en-US"/>
          </a:p>
        </p:txBody>
      </p:sp>
      <p:sp>
        <p:nvSpPr>
          <p:cNvPr id="5" name="Slide Number Placeholder 4"/>
          <p:cNvSpPr>
            <a:spLocks noGrp="1"/>
          </p:cNvSpPr>
          <p:nvPr>
            <p:ph type="sldNum" sz="quarter" idx="12"/>
          </p:nvPr>
        </p:nvSpPr>
        <p:spPr>
          <a:xfrm>
            <a:off x="8850631" y="6356354"/>
            <a:ext cx="2743200" cy="365125"/>
          </a:xfrm>
        </p:spPr>
        <p:txBody>
          <a:bodyPr/>
          <a:lstStyle/>
          <a:p>
            <a:fld id="{AFFF257A-30C5-4AFB-911B-BE4CEEA1EA82}" type="slidenum">
              <a:rPr lang="en-US" smtClean="0"/>
              <a:t>‹#›</a:t>
            </a:fld>
            <a:endParaRPr lang="en-US"/>
          </a:p>
        </p:txBody>
      </p:sp>
      <p:sp>
        <p:nvSpPr>
          <p:cNvPr id="7" name="Text Placeholder 6"/>
          <p:cNvSpPr>
            <a:spLocks noGrp="1"/>
          </p:cNvSpPr>
          <p:nvPr>
            <p:ph type="body" sz="quarter" idx="13"/>
          </p:nvPr>
        </p:nvSpPr>
        <p:spPr>
          <a:xfrm>
            <a:off x="402336" y="1143000"/>
            <a:ext cx="11173968" cy="4956048"/>
          </a:xfrm>
        </p:spPr>
        <p:txBody>
          <a:bodyPr/>
          <a:lstStyle>
            <a:lvl1pPr>
              <a:lnSpc>
                <a:spcPct val="114000"/>
              </a:lnSpc>
              <a:spcAft>
                <a:spcPts val="225"/>
              </a:spcAft>
              <a:defRPr/>
            </a:lvl1pPr>
            <a:lvl2pPr>
              <a:lnSpc>
                <a:spcPct val="114000"/>
              </a:lnSpc>
              <a:spcAft>
                <a:spcPts val="225"/>
              </a:spcAft>
              <a:buSzPct val="90000"/>
              <a:defRPr/>
            </a:lvl2pPr>
            <a:lvl3pPr>
              <a:lnSpc>
                <a:spcPct val="114000"/>
              </a:lnSpc>
              <a:spcAft>
                <a:spcPts val="225"/>
              </a:spcAft>
              <a:defRPr/>
            </a:lvl3pPr>
            <a:lvl4pPr>
              <a:lnSpc>
                <a:spcPct val="114000"/>
              </a:lnSpc>
              <a:spcAft>
                <a:spcPts val="225"/>
              </a:spcAft>
              <a:defRPr/>
            </a:lvl4pPr>
            <a:lvl5pPr>
              <a:lnSpc>
                <a:spcPct val="114000"/>
              </a:lnSpc>
              <a:spcAft>
                <a:spcPts val="225"/>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67800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176826" cy="6846323"/>
          </a:xfrm>
          <a:prstGeom prst="rect">
            <a:avLst/>
          </a:prstGeom>
        </p:spPr>
      </p:pic>
      <p:sp>
        <p:nvSpPr>
          <p:cNvPr id="9" name="Rectangle 8"/>
          <p:cNvSpPr/>
          <p:nvPr userDrawn="1"/>
        </p:nvSpPr>
        <p:spPr bwMode="auto">
          <a:xfrm>
            <a:off x="0" y="0"/>
            <a:ext cx="12176826" cy="6858000"/>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 Placeholder 4"/>
          <p:cNvSpPr>
            <a:spLocks noGrp="1"/>
          </p:cNvSpPr>
          <p:nvPr>
            <p:ph type="body" sz="quarter" idx="13" hasCustomPrompt="1"/>
          </p:nvPr>
        </p:nvSpPr>
        <p:spPr>
          <a:xfrm>
            <a:off x="241225" y="3905086"/>
            <a:ext cx="7482657" cy="1160110"/>
          </a:xfrm>
          <a:noFill/>
        </p:spPr>
        <p:txBody>
          <a:bodyPr wrap="square" lIns="182880" tIns="146304" rIns="182880" bIns="146304">
            <a:spAutoFit/>
          </a:bodyPr>
          <a:lstStyle>
            <a:lvl1pPr marL="0" indent="0">
              <a:spcBef>
                <a:spcPts val="0"/>
              </a:spcBef>
              <a:buNone/>
              <a:defRPr sz="3137" spc="0" baseline="0">
                <a:solidFill>
                  <a:schemeClr val="bg1"/>
                </a:solidFill>
                <a:latin typeface="+mj-lt"/>
              </a:defRPr>
            </a:lvl1pPr>
          </a:lstStyle>
          <a:p>
            <a:pPr lvl="0"/>
            <a:r>
              <a:rPr lang="en-US"/>
              <a:t>Speaker Name</a:t>
            </a:r>
          </a:p>
          <a:p>
            <a:pPr lvl="0"/>
            <a:r>
              <a:rPr lang="en-US"/>
              <a:t>Title</a:t>
            </a:r>
          </a:p>
        </p:txBody>
      </p:sp>
      <p:sp>
        <p:nvSpPr>
          <p:cNvPr id="17" name="Text Placeholder 4"/>
          <p:cNvSpPr>
            <a:spLocks noGrp="1"/>
          </p:cNvSpPr>
          <p:nvPr>
            <p:ph type="body" sz="quarter" idx="14" hasCustomPrompt="1"/>
          </p:nvPr>
        </p:nvSpPr>
        <p:spPr>
          <a:xfrm>
            <a:off x="203874" y="2808470"/>
            <a:ext cx="7470206" cy="861019"/>
          </a:xfrm>
          <a:noFill/>
        </p:spPr>
        <p:txBody>
          <a:bodyPr wrap="square" lIns="182880" tIns="146304" rIns="182880" bIns="146304">
            <a:spAutoFit/>
          </a:bodyPr>
          <a:lstStyle>
            <a:lvl1pPr marL="0" indent="0">
              <a:spcBef>
                <a:spcPts val="0"/>
              </a:spcBef>
              <a:buNone/>
              <a:defRPr sz="4117" spc="0" baseline="0">
                <a:solidFill>
                  <a:schemeClr val="bg1"/>
                </a:solidFill>
                <a:latin typeface="+mj-lt"/>
              </a:defRPr>
            </a:lvl1pPr>
          </a:lstStyle>
          <a:p>
            <a:pPr lvl="0"/>
            <a:r>
              <a:rPr lang="en-US"/>
              <a:t>Presentation Name</a:t>
            </a:r>
          </a:p>
        </p:txBody>
      </p:sp>
      <p:pic>
        <p:nvPicPr>
          <p:cNvPr id="6" name="Picture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invGray">
          <a:xfrm>
            <a:off x="450203" y="6084495"/>
            <a:ext cx="1341090" cy="287322"/>
          </a:xfrm>
          <a:prstGeom prst="rect">
            <a:avLst/>
          </a:prstGeom>
        </p:spPr>
      </p:pic>
    </p:spTree>
    <p:extLst>
      <p:ext uri="{BB962C8B-B14F-4D97-AF65-F5344CB8AC3E}">
        <p14:creationId xmlns:p14="http://schemas.microsoft.com/office/powerpoint/2010/main" val="3539338986"/>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8406B1-5395-4EAD-BD16-C032EA563FF8}" type="datetimeFigureOut">
              <a:rPr lang="en-US" smtClean="0"/>
              <a:t>6/5/2018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172874734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Title Slide (1)">
    <p:bg>
      <p:bgPr>
        <a:solidFill>
          <a:schemeClr val="tx1"/>
        </a:solidFill>
        <a:effectLst/>
      </p:bgPr>
    </p:bg>
    <p:spTree>
      <p:nvGrpSpPr>
        <p:cNvPr id="1" name=""/>
        <p:cNvGrpSpPr/>
        <p:nvPr/>
      </p:nvGrpSpPr>
      <p:grpSpPr>
        <a:xfrm>
          <a:off x="0" y="0"/>
          <a:ext cx="0" cy="0"/>
          <a:chOff x="0" y="0"/>
          <a:chExt cx="0" cy="0"/>
        </a:xfrm>
      </p:grpSpPr>
      <p:sp>
        <p:nvSpPr>
          <p:cNvPr id="14" name="Text Placeholder 4"/>
          <p:cNvSpPr>
            <a:spLocks noGrp="1"/>
          </p:cNvSpPr>
          <p:nvPr>
            <p:ph type="body" sz="quarter" idx="13" hasCustomPrompt="1"/>
          </p:nvPr>
        </p:nvSpPr>
        <p:spPr>
          <a:xfrm>
            <a:off x="241225" y="3905086"/>
            <a:ext cx="7482657" cy="1160110"/>
          </a:xfrm>
          <a:noFill/>
        </p:spPr>
        <p:txBody>
          <a:bodyPr wrap="square" lIns="182880" tIns="146304" rIns="182880" bIns="146304">
            <a:spAutoFit/>
          </a:bodyPr>
          <a:lstStyle>
            <a:lvl1pPr marL="0" indent="0">
              <a:spcBef>
                <a:spcPts val="0"/>
              </a:spcBef>
              <a:buNone/>
              <a:defRPr sz="3137" spc="0" baseline="0">
                <a:solidFill>
                  <a:schemeClr val="bg1"/>
                </a:solidFill>
                <a:latin typeface="+mj-lt"/>
              </a:defRPr>
            </a:lvl1pPr>
          </a:lstStyle>
          <a:p>
            <a:pPr lvl="0"/>
            <a:r>
              <a:rPr lang="en-US"/>
              <a:t>Speaker Name</a:t>
            </a:r>
          </a:p>
          <a:p>
            <a:pPr lvl="0"/>
            <a:r>
              <a:rPr lang="en-US"/>
              <a:t>Title</a:t>
            </a:r>
          </a:p>
        </p:txBody>
      </p:sp>
      <p:sp>
        <p:nvSpPr>
          <p:cNvPr id="17" name="Text Placeholder 4"/>
          <p:cNvSpPr>
            <a:spLocks noGrp="1"/>
          </p:cNvSpPr>
          <p:nvPr>
            <p:ph type="body" sz="quarter" idx="14" hasCustomPrompt="1"/>
          </p:nvPr>
        </p:nvSpPr>
        <p:spPr>
          <a:xfrm>
            <a:off x="203874" y="2808470"/>
            <a:ext cx="7470206" cy="861019"/>
          </a:xfrm>
          <a:noFill/>
        </p:spPr>
        <p:txBody>
          <a:bodyPr wrap="square" lIns="182880" tIns="146304" rIns="182880" bIns="146304">
            <a:spAutoFit/>
          </a:bodyPr>
          <a:lstStyle>
            <a:lvl1pPr marL="0" indent="0">
              <a:spcBef>
                <a:spcPts val="0"/>
              </a:spcBef>
              <a:buNone/>
              <a:defRPr sz="4117" spc="0" baseline="0">
                <a:solidFill>
                  <a:schemeClr val="bg1"/>
                </a:solidFill>
                <a:latin typeface="+mj-lt"/>
              </a:defRPr>
            </a:lvl1pPr>
          </a:lstStyle>
          <a:p>
            <a:pPr lvl="0"/>
            <a:r>
              <a:rPr lang="en-US"/>
              <a:t>Presentation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3" y="6084495"/>
            <a:ext cx="1341090" cy="287322"/>
          </a:xfrm>
          <a:prstGeom prst="rect">
            <a:avLst/>
          </a:prstGeom>
        </p:spPr>
      </p:pic>
    </p:spTree>
    <p:extLst>
      <p:ext uri="{BB962C8B-B14F-4D97-AF65-F5344CB8AC3E}">
        <p14:creationId xmlns:p14="http://schemas.microsoft.com/office/powerpoint/2010/main" val="2533910347"/>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lide (2)">
    <p:bg bwMode="auto">
      <p:bgPr>
        <a:solidFill>
          <a:srgbClr val="32145A"/>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176826" cy="6846323"/>
          </a:xfrm>
          <a:prstGeom prst="rect">
            <a:avLst/>
          </a:prstGeom>
        </p:spPr>
      </p:pic>
      <p:sp>
        <p:nvSpPr>
          <p:cNvPr id="9" name="Rectangle 8"/>
          <p:cNvSpPr/>
          <p:nvPr userDrawn="1"/>
        </p:nvSpPr>
        <p:spPr bwMode="auto">
          <a:xfrm>
            <a:off x="0" y="0"/>
            <a:ext cx="12176826" cy="6858000"/>
          </a:xfrm>
          <a:prstGeom prst="rect">
            <a:avLst/>
          </a:prstGeom>
          <a:solidFill>
            <a:srgbClr val="502784">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0"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6656" y="6086072"/>
            <a:ext cx="1344637" cy="288081"/>
          </a:xfrm>
          <a:prstGeom prst="rect">
            <a:avLst/>
          </a:prstGeom>
        </p:spPr>
      </p:pic>
      <p:sp>
        <p:nvSpPr>
          <p:cNvPr id="14" name="Text Placeholder 4"/>
          <p:cNvSpPr>
            <a:spLocks noGrp="1"/>
          </p:cNvSpPr>
          <p:nvPr>
            <p:ph type="body" sz="quarter" idx="13" hasCustomPrompt="1"/>
          </p:nvPr>
        </p:nvSpPr>
        <p:spPr>
          <a:xfrm>
            <a:off x="241225" y="3905086"/>
            <a:ext cx="7482657" cy="1160110"/>
          </a:xfrm>
          <a:noFill/>
        </p:spPr>
        <p:txBody>
          <a:bodyPr wrap="square"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a:p>
            <a:pPr lvl="0"/>
            <a:r>
              <a:rPr lang="en-US"/>
              <a:t>Title</a:t>
            </a:r>
          </a:p>
        </p:txBody>
      </p:sp>
      <p:sp>
        <p:nvSpPr>
          <p:cNvPr id="17" name="Text Placeholder 4"/>
          <p:cNvSpPr>
            <a:spLocks noGrp="1"/>
          </p:cNvSpPr>
          <p:nvPr>
            <p:ph type="body" sz="quarter" idx="14" hasCustomPrompt="1"/>
          </p:nvPr>
        </p:nvSpPr>
        <p:spPr>
          <a:xfrm>
            <a:off x="203874" y="2808470"/>
            <a:ext cx="7470206" cy="861019"/>
          </a:xfrm>
          <a:noFill/>
        </p:spPr>
        <p:txBody>
          <a:bodyPr wrap="square" lIns="182880" tIns="146304" rIns="182880" bIns="146304">
            <a:spAutoFit/>
          </a:bodyPr>
          <a:lstStyle>
            <a:lvl1pPr marL="0" indent="0">
              <a:spcBef>
                <a:spcPts val="0"/>
              </a:spcBef>
              <a:buNone/>
              <a:defRPr sz="4117" spc="0" baseline="0">
                <a:gradFill>
                  <a:gsLst>
                    <a:gs pos="0">
                      <a:schemeClr val="tx1"/>
                    </a:gs>
                    <a:gs pos="100000">
                      <a:schemeClr val="tx1"/>
                    </a:gs>
                  </a:gsLst>
                  <a:lin ang="5400000" scaled="0"/>
                </a:gradFill>
                <a:latin typeface="+mj-lt"/>
              </a:defRPr>
            </a:lvl1pPr>
          </a:lstStyle>
          <a:p>
            <a:pPr lvl="0"/>
            <a:r>
              <a:rPr lang="en-US"/>
              <a:t>Presentation Name</a:t>
            </a:r>
          </a:p>
        </p:txBody>
      </p:sp>
    </p:spTree>
    <p:extLst>
      <p:ext uri="{BB962C8B-B14F-4D97-AF65-F5344CB8AC3E}">
        <p14:creationId xmlns:p14="http://schemas.microsoft.com/office/powerpoint/2010/main" val="2519493908"/>
      </p:ext>
    </p:extLst>
  </p:cSld>
  <p:clrMapOvr>
    <a:masterClrMapping/>
  </p:clrMapOvr>
  <p:extLst mod="1">
    <p:ext uri="{DCECCB84-F9BA-43D5-87BE-67443E8EF086}">
      <p15:sldGuideLst xmlns:p15="http://schemas.microsoft.com/office/powerpoint/2012/main">
        <p15:guide id="4" orient="horz" pos="4401">
          <p15:clr>
            <a:srgbClr val="C35EA4"/>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1)">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176826" cy="6846323"/>
          </a:xfrm>
          <a:prstGeom prst="rect">
            <a:avLst/>
          </a:prstGeom>
        </p:spPr>
      </p:pic>
      <p:sp>
        <p:nvSpPr>
          <p:cNvPr id="9" name="Rectangle 8"/>
          <p:cNvSpPr/>
          <p:nvPr userDrawn="1"/>
        </p:nvSpPr>
        <p:spPr bwMode="auto">
          <a:xfrm>
            <a:off x="0" y="0"/>
            <a:ext cx="12176826" cy="6858000"/>
          </a:xfrm>
          <a:prstGeom prst="rect">
            <a:avLst/>
          </a:prstGeom>
          <a:solidFill>
            <a:schemeClr val="tx2">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4"/>
          <p:cNvSpPr>
            <a:spLocks noGrp="1"/>
          </p:cNvSpPr>
          <p:nvPr>
            <p:ph type="body" sz="quarter" idx="14" hasCustomPrompt="1"/>
          </p:nvPr>
        </p:nvSpPr>
        <p:spPr>
          <a:xfrm>
            <a:off x="203874" y="2808470"/>
            <a:ext cx="11644185" cy="861019"/>
          </a:xfrm>
          <a:noFill/>
        </p:spPr>
        <p:txBody>
          <a:bodyPr wrap="square" lIns="182880" tIns="146304" rIns="182880" bIns="146304">
            <a:spAutoFit/>
          </a:bodyPr>
          <a:lstStyle>
            <a:lvl1pPr marL="0" indent="0">
              <a:spcBef>
                <a:spcPts val="0"/>
              </a:spcBef>
              <a:buNone/>
              <a:defRPr sz="4117" spc="0" baseline="0">
                <a:solidFill>
                  <a:schemeClr val="bg1"/>
                </a:solidFill>
                <a:latin typeface="+mj-lt"/>
              </a:defRPr>
            </a:lvl1pPr>
          </a:lstStyle>
          <a:p>
            <a:pPr lvl="0"/>
            <a:r>
              <a:rPr lang="en-US"/>
              <a:t>Section Title</a:t>
            </a:r>
          </a:p>
        </p:txBody>
      </p:sp>
    </p:spTree>
    <p:extLst>
      <p:ext uri="{BB962C8B-B14F-4D97-AF65-F5344CB8AC3E}">
        <p14:creationId xmlns:p14="http://schemas.microsoft.com/office/powerpoint/2010/main" val="1184184772"/>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Section Title (1)">
    <p:bg>
      <p:bgPr>
        <a:solidFill>
          <a:schemeClr val="tx1"/>
        </a:solidFill>
        <a:effectLst/>
      </p:bgPr>
    </p:bg>
    <p:spTree>
      <p:nvGrpSpPr>
        <p:cNvPr id="1" name=""/>
        <p:cNvGrpSpPr/>
        <p:nvPr/>
      </p:nvGrpSpPr>
      <p:grpSpPr>
        <a:xfrm>
          <a:off x="0" y="0"/>
          <a:ext cx="0" cy="0"/>
          <a:chOff x="0" y="0"/>
          <a:chExt cx="0" cy="0"/>
        </a:xfrm>
      </p:grpSpPr>
      <p:sp>
        <p:nvSpPr>
          <p:cNvPr id="7" name="Text Placeholder 4"/>
          <p:cNvSpPr>
            <a:spLocks noGrp="1"/>
          </p:cNvSpPr>
          <p:nvPr>
            <p:ph type="body" sz="quarter" idx="14" hasCustomPrompt="1"/>
          </p:nvPr>
        </p:nvSpPr>
        <p:spPr>
          <a:xfrm>
            <a:off x="203874" y="2808470"/>
            <a:ext cx="11644185" cy="861019"/>
          </a:xfrm>
          <a:noFill/>
        </p:spPr>
        <p:txBody>
          <a:bodyPr wrap="square" lIns="182880" tIns="146304" rIns="182880" bIns="146304">
            <a:spAutoFit/>
          </a:bodyPr>
          <a:lstStyle>
            <a:lvl1pPr marL="0" indent="0">
              <a:spcBef>
                <a:spcPts val="0"/>
              </a:spcBef>
              <a:buNone/>
              <a:defRPr sz="4117" spc="0" baseline="0">
                <a:solidFill>
                  <a:schemeClr val="bg1"/>
                </a:solidFill>
                <a:latin typeface="+mj-lt"/>
              </a:defRPr>
            </a:lvl1pPr>
          </a:lstStyle>
          <a:p>
            <a:pPr lvl="0"/>
            <a:r>
              <a:rPr lang="en-US"/>
              <a:t>Section Title</a:t>
            </a:r>
          </a:p>
        </p:txBody>
      </p:sp>
    </p:spTree>
    <p:extLst>
      <p:ext uri="{BB962C8B-B14F-4D97-AF65-F5344CB8AC3E}">
        <p14:creationId xmlns:p14="http://schemas.microsoft.com/office/powerpoint/2010/main" val="2199578244"/>
      </p:ext>
    </p:extLst>
  </p:cSld>
  <p:clrMapOvr>
    <a:masterClrMapping/>
  </p:clrMapOvr>
  <p:extLst mod="1">
    <p:ext uri="{DCECCB84-F9BA-43D5-87BE-67443E8EF086}">
      <p15:sldGuideLst xmlns:p15="http://schemas.microsoft.com/office/powerpoint/2012/main">
        <p15:guide id="1" orient="horz" pos="4401">
          <p15:clr>
            <a:srgbClr val="C35EA4"/>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rgbClr val="32145A"/>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Effect>
                      <a14:brightnessContrast bright="-40000" contrast="-20000"/>
                    </a14:imgEffect>
                  </a14:imgLayer>
                </a14:imgProps>
              </a:ext>
            </a:extLst>
          </a:blip>
          <a:stretch>
            <a:fillRect/>
          </a:stretch>
        </p:blipFill>
        <p:spPr>
          <a:xfrm>
            <a:off x="1" y="0"/>
            <a:ext cx="12176826" cy="6846323"/>
          </a:xfrm>
          <a:prstGeom prst="rect">
            <a:avLst/>
          </a:prstGeom>
        </p:spPr>
      </p:pic>
      <p:sp>
        <p:nvSpPr>
          <p:cNvPr id="6" name="Rectangle 5"/>
          <p:cNvSpPr/>
          <p:nvPr userDrawn="1"/>
        </p:nvSpPr>
        <p:spPr bwMode="auto">
          <a:xfrm>
            <a:off x="0" y="0"/>
            <a:ext cx="12176826" cy="6858000"/>
          </a:xfrm>
          <a:prstGeom prst="rect">
            <a:avLst/>
          </a:prstGeom>
          <a:solidFill>
            <a:srgbClr val="502784">
              <a:alpha val="6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4"/>
          <p:cNvSpPr>
            <a:spLocks noGrp="1"/>
          </p:cNvSpPr>
          <p:nvPr>
            <p:ph type="body" sz="quarter" idx="14" hasCustomPrompt="1"/>
          </p:nvPr>
        </p:nvSpPr>
        <p:spPr>
          <a:xfrm>
            <a:off x="203874" y="2808470"/>
            <a:ext cx="11644185" cy="861019"/>
          </a:xfrm>
          <a:noFill/>
        </p:spPr>
        <p:txBody>
          <a:bodyPr wrap="square" lIns="182880" tIns="146304" rIns="182880" bIns="146304">
            <a:spAutoFit/>
          </a:bodyPr>
          <a:lstStyle>
            <a:lvl1pPr marL="0" indent="0">
              <a:spcBef>
                <a:spcPts val="0"/>
              </a:spcBef>
              <a:buNone/>
              <a:defRPr sz="4117" spc="0" baseline="0">
                <a:gradFill>
                  <a:gsLst>
                    <a:gs pos="0">
                      <a:schemeClr val="tx1"/>
                    </a:gs>
                    <a:gs pos="100000">
                      <a:schemeClr val="tx1"/>
                    </a:gs>
                  </a:gsLst>
                  <a:lin ang="5400000" scaled="0"/>
                </a:gradFill>
                <a:latin typeface="+mj-lt"/>
              </a:defRPr>
            </a:lvl1pPr>
          </a:lstStyle>
          <a:p>
            <a:pPr lvl="0"/>
            <a:r>
              <a:rPr lang="en-US"/>
              <a:t>Section Title</a:t>
            </a:r>
          </a:p>
        </p:txBody>
      </p:sp>
    </p:spTree>
    <p:extLst>
      <p:ext uri="{BB962C8B-B14F-4D97-AF65-F5344CB8AC3E}">
        <p14:creationId xmlns:p14="http://schemas.microsoft.com/office/powerpoint/2010/main" val="145506896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rgbClr val="682A7A"/>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4" hasCustomPrompt="1"/>
          </p:nvPr>
        </p:nvSpPr>
        <p:spPr>
          <a:xfrm>
            <a:off x="203874" y="2808470"/>
            <a:ext cx="11644185" cy="861019"/>
          </a:xfrm>
          <a:noFill/>
        </p:spPr>
        <p:txBody>
          <a:bodyPr wrap="square" lIns="182880" tIns="146304" rIns="182880" bIns="146304">
            <a:spAutoFit/>
          </a:bodyPr>
          <a:lstStyle>
            <a:lvl1pPr marL="0" indent="0">
              <a:spcBef>
                <a:spcPts val="0"/>
              </a:spcBef>
              <a:buNone/>
              <a:defRPr sz="4117" spc="0" baseline="0">
                <a:gradFill>
                  <a:gsLst>
                    <a:gs pos="0">
                      <a:schemeClr val="tx1"/>
                    </a:gs>
                    <a:gs pos="100000">
                      <a:schemeClr val="tx1"/>
                    </a:gs>
                  </a:gsLst>
                  <a:lin ang="5400000" scaled="0"/>
                </a:gradFill>
                <a:latin typeface="+mj-lt"/>
              </a:defRPr>
            </a:lvl1pPr>
          </a:lstStyle>
          <a:p>
            <a:pPr lvl="0"/>
            <a:r>
              <a:rPr lang="en-US"/>
              <a:t>Section Title</a:t>
            </a:r>
          </a:p>
        </p:txBody>
      </p:sp>
    </p:spTree>
    <p:extLst>
      <p:ext uri="{BB962C8B-B14F-4D97-AF65-F5344CB8AC3E}">
        <p14:creationId xmlns:p14="http://schemas.microsoft.com/office/powerpoint/2010/main" val="407247060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4)">
    <p:bg>
      <p:bgPr>
        <a:solidFill>
          <a:srgbClr val="5C2D91"/>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4" hasCustomPrompt="1"/>
          </p:nvPr>
        </p:nvSpPr>
        <p:spPr>
          <a:xfrm>
            <a:off x="203874" y="2808470"/>
            <a:ext cx="11644185" cy="861019"/>
          </a:xfrm>
          <a:noFill/>
        </p:spPr>
        <p:txBody>
          <a:bodyPr wrap="square" lIns="182880" tIns="146304" rIns="182880" bIns="146304">
            <a:spAutoFit/>
          </a:bodyPr>
          <a:lstStyle>
            <a:lvl1pPr marL="0" indent="0">
              <a:spcBef>
                <a:spcPts val="0"/>
              </a:spcBef>
              <a:buNone/>
              <a:defRPr sz="4117" spc="0" baseline="0">
                <a:gradFill>
                  <a:gsLst>
                    <a:gs pos="0">
                      <a:schemeClr val="tx1"/>
                    </a:gs>
                    <a:gs pos="100000">
                      <a:schemeClr val="tx1"/>
                    </a:gs>
                  </a:gsLst>
                  <a:lin ang="5400000" scaled="0"/>
                </a:gradFill>
                <a:latin typeface="+mj-lt"/>
              </a:defRPr>
            </a:lvl1pPr>
          </a:lstStyle>
          <a:p>
            <a:pPr lvl="0"/>
            <a:r>
              <a:rPr lang="en-US"/>
              <a:t>Section Title</a:t>
            </a:r>
          </a:p>
        </p:txBody>
      </p:sp>
    </p:spTree>
    <p:extLst>
      <p:ext uri="{BB962C8B-B14F-4D97-AF65-F5344CB8AC3E}">
        <p14:creationId xmlns:p14="http://schemas.microsoft.com/office/powerpoint/2010/main" val="369358439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5)">
    <p:bg>
      <p:bgPr>
        <a:solidFill>
          <a:srgbClr val="0078D7"/>
        </a:solid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4" hasCustomPrompt="1"/>
          </p:nvPr>
        </p:nvSpPr>
        <p:spPr>
          <a:xfrm>
            <a:off x="203874" y="2808470"/>
            <a:ext cx="11644185" cy="861019"/>
          </a:xfrm>
          <a:noFill/>
        </p:spPr>
        <p:txBody>
          <a:bodyPr wrap="square" lIns="182880" tIns="146304" rIns="182880" bIns="146304">
            <a:spAutoFit/>
          </a:bodyPr>
          <a:lstStyle>
            <a:lvl1pPr marL="0" indent="0">
              <a:spcBef>
                <a:spcPts val="0"/>
              </a:spcBef>
              <a:buNone/>
              <a:defRPr sz="4117" spc="0" baseline="0">
                <a:gradFill>
                  <a:gsLst>
                    <a:gs pos="0">
                      <a:schemeClr val="tx1"/>
                    </a:gs>
                    <a:gs pos="100000">
                      <a:schemeClr val="tx1"/>
                    </a:gs>
                  </a:gsLst>
                  <a:lin ang="5400000" scaled="0"/>
                </a:gradFill>
                <a:latin typeface="+mj-lt"/>
              </a:defRPr>
            </a:lvl1pPr>
          </a:lstStyle>
          <a:p>
            <a:pPr lvl="0"/>
            <a:r>
              <a:rPr lang="en-US"/>
              <a:t>Section Title</a:t>
            </a:r>
          </a:p>
        </p:txBody>
      </p:sp>
    </p:spTree>
    <p:extLst>
      <p:ext uri="{BB962C8B-B14F-4D97-AF65-F5344CB8AC3E}">
        <p14:creationId xmlns:p14="http://schemas.microsoft.com/office/powerpoint/2010/main" val="207437721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Title (6)">
    <p:bg>
      <p:bgPr>
        <a:solidFill>
          <a:schemeClr val="accent4"/>
        </a:solid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4" hasCustomPrompt="1"/>
          </p:nvPr>
        </p:nvSpPr>
        <p:spPr>
          <a:xfrm>
            <a:off x="203874" y="2808470"/>
            <a:ext cx="11644185" cy="861019"/>
          </a:xfrm>
          <a:noFill/>
        </p:spPr>
        <p:txBody>
          <a:bodyPr wrap="square" lIns="182880" tIns="146304" rIns="182880" bIns="146304">
            <a:spAutoFit/>
          </a:bodyPr>
          <a:lstStyle>
            <a:lvl1pPr marL="0" indent="0">
              <a:spcBef>
                <a:spcPts val="0"/>
              </a:spcBef>
              <a:buNone/>
              <a:defRPr sz="4117" spc="0" baseline="0">
                <a:gradFill>
                  <a:gsLst>
                    <a:gs pos="0">
                      <a:schemeClr val="tx1"/>
                    </a:gs>
                    <a:gs pos="100000">
                      <a:schemeClr val="tx1"/>
                    </a:gs>
                  </a:gsLst>
                  <a:lin ang="5400000" scaled="0"/>
                </a:gradFill>
                <a:latin typeface="+mj-lt"/>
              </a:defRPr>
            </a:lvl1pPr>
          </a:lstStyle>
          <a:p>
            <a:pPr lvl="0"/>
            <a:r>
              <a:rPr lang="en-US"/>
              <a:t>Section Title</a:t>
            </a:r>
          </a:p>
        </p:txBody>
      </p:sp>
    </p:spTree>
    <p:extLst>
      <p:ext uri="{BB962C8B-B14F-4D97-AF65-F5344CB8AC3E}">
        <p14:creationId xmlns:p14="http://schemas.microsoft.com/office/powerpoint/2010/main" val="79540549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Non-Bulleted Text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lvl1pPr>
          </a:lstStyle>
          <a:p>
            <a:r>
              <a:rPr lang="en-US"/>
              <a:t>Click to edit Master title style</a:t>
            </a:r>
          </a:p>
        </p:txBody>
      </p:sp>
      <p:sp>
        <p:nvSpPr>
          <p:cNvPr id="5" name="Text Placeholder 3"/>
          <p:cNvSpPr>
            <a:spLocks noGrp="1"/>
          </p:cNvSpPr>
          <p:nvPr>
            <p:ph type="body" sz="quarter" idx="13"/>
          </p:nvPr>
        </p:nvSpPr>
        <p:spPr>
          <a:xfrm>
            <a:off x="269241" y="1783454"/>
            <a:ext cx="11655840" cy="2051245"/>
          </a:xfrm>
        </p:spPr>
        <p:txBody>
          <a:bodyPr/>
          <a:lstStyle>
            <a:lvl1pPr marL="0" indent="0">
              <a:buNone/>
              <a:defRPr>
                <a:solidFill>
                  <a:schemeClr val="bg1"/>
                </a:solidFill>
              </a:defRPr>
            </a:lvl1pPr>
            <a:lvl2pPr marL="27981" indent="0">
              <a:buNone/>
              <a:defRPr sz="1959"/>
            </a:lvl2pPr>
            <a:lvl3pPr marL="219185" indent="0">
              <a:buNone/>
              <a:defRPr sz="1959"/>
            </a:lvl3pPr>
            <a:lvl4pPr marL="466351" indent="0">
              <a:buNone/>
              <a:defRPr sz="1763"/>
            </a:lvl4pPr>
            <a:lvl5pPr marL="724400" indent="0">
              <a:buNone/>
              <a:defRPr sz="1763"/>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528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8406B1-5395-4EAD-BD16-C032EA563FF8}" type="datetimeFigureOut">
              <a:rPr lang="en-US" smtClean="0"/>
              <a:t>6/5/2018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333366470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Non-Bulleted Text (2)">
    <p:bg>
      <p:bgPr>
        <a:solidFill>
          <a:srgbClr val="682A7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solidFill>
                  <a:schemeClr val="tx1"/>
                </a:solidFill>
              </a:defRPr>
            </a:lvl1pPr>
          </a:lstStyle>
          <a:p>
            <a:r>
              <a:rPr lang="en-US"/>
              <a:t>Click to edit Master title style</a:t>
            </a:r>
          </a:p>
        </p:txBody>
      </p:sp>
      <p:sp>
        <p:nvSpPr>
          <p:cNvPr id="5" name="Text Placeholder 3"/>
          <p:cNvSpPr>
            <a:spLocks noGrp="1"/>
          </p:cNvSpPr>
          <p:nvPr>
            <p:ph type="body" sz="quarter" idx="13"/>
          </p:nvPr>
        </p:nvSpPr>
        <p:spPr>
          <a:xfrm>
            <a:off x="269241" y="1783454"/>
            <a:ext cx="11655840" cy="2051245"/>
          </a:xfrm>
        </p:spPr>
        <p:txBody>
          <a:bodyPr/>
          <a:lstStyle>
            <a:lvl1pPr marL="0" indent="0">
              <a:buNone/>
              <a:defRPr>
                <a:solidFill>
                  <a:schemeClr val="tx1"/>
                </a:solidFill>
              </a:defRPr>
            </a:lvl1pPr>
            <a:lvl2pPr marL="27981" indent="0">
              <a:buNone/>
              <a:defRPr sz="1959">
                <a:solidFill>
                  <a:schemeClr val="tx1"/>
                </a:solidFill>
              </a:defRPr>
            </a:lvl2pPr>
            <a:lvl3pPr marL="219185" indent="0">
              <a:buNone/>
              <a:defRPr sz="1959">
                <a:solidFill>
                  <a:schemeClr val="tx1"/>
                </a:solidFill>
              </a:defRPr>
            </a:lvl3pPr>
            <a:lvl4pPr marL="466351" indent="0">
              <a:buNone/>
              <a:defRPr sz="1763">
                <a:solidFill>
                  <a:schemeClr val="tx1"/>
                </a:solidFill>
              </a:defRPr>
            </a:lvl4pPr>
            <a:lvl5pPr marL="724400" indent="0">
              <a:buNone/>
              <a:defRPr sz="1763">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916563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Non-Bulleted Text (3)">
    <p:bg>
      <p:bgPr>
        <a:solidFill>
          <a:srgbClr val="5C2D9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solidFill>
                  <a:schemeClr val="tx1"/>
                </a:solidFill>
              </a:defRPr>
            </a:lvl1pPr>
          </a:lstStyle>
          <a:p>
            <a:r>
              <a:rPr lang="en-US"/>
              <a:t>Click to edit Master title style</a:t>
            </a:r>
          </a:p>
        </p:txBody>
      </p:sp>
      <p:sp>
        <p:nvSpPr>
          <p:cNvPr id="5" name="Text Placeholder 3"/>
          <p:cNvSpPr>
            <a:spLocks noGrp="1"/>
          </p:cNvSpPr>
          <p:nvPr>
            <p:ph type="body" sz="quarter" idx="13"/>
          </p:nvPr>
        </p:nvSpPr>
        <p:spPr>
          <a:xfrm>
            <a:off x="269241" y="1783454"/>
            <a:ext cx="11655840" cy="2051245"/>
          </a:xfrm>
        </p:spPr>
        <p:txBody>
          <a:bodyPr/>
          <a:lstStyle>
            <a:lvl1pPr marL="0" indent="0">
              <a:buNone/>
              <a:defRPr>
                <a:solidFill>
                  <a:schemeClr val="tx1"/>
                </a:solidFill>
              </a:defRPr>
            </a:lvl1pPr>
            <a:lvl2pPr marL="27981" indent="0">
              <a:buNone/>
              <a:defRPr sz="1959">
                <a:solidFill>
                  <a:schemeClr val="tx1"/>
                </a:solidFill>
              </a:defRPr>
            </a:lvl2pPr>
            <a:lvl3pPr marL="219185" indent="0">
              <a:buNone/>
              <a:defRPr sz="1959">
                <a:solidFill>
                  <a:schemeClr val="tx1"/>
                </a:solidFill>
              </a:defRPr>
            </a:lvl3pPr>
            <a:lvl4pPr marL="466351" indent="0">
              <a:buNone/>
              <a:defRPr sz="1763">
                <a:solidFill>
                  <a:schemeClr val="tx1"/>
                </a:solidFill>
              </a:defRPr>
            </a:lvl4pPr>
            <a:lvl5pPr marL="724400" indent="0">
              <a:buNone/>
              <a:defRPr sz="1763">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414101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Non-Bulleted Text (4)">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solidFill>
                  <a:schemeClr val="tx1"/>
                </a:solidFill>
              </a:defRPr>
            </a:lvl1pPr>
          </a:lstStyle>
          <a:p>
            <a:r>
              <a:rPr lang="en-US"/>
              <a:t>Click to edit Master title style</a:t>
            </a:r>
          </a:p>
        </p:txBody>
      </p:sp>
      <p:sp>
        <p:nvSpPr>
          <p:cNvPr id="5" name="Text Placeholder 3"/>
          <p:cNvSpPr>
            <a:spLocks noGrp="1"/>
          </p:cNvSpPr>
          <p:nvPr>
            <p:ph type="body" sz="quarter" idx="13"/>
          </p:nvPr>
        </p:nvSpPr>
        <p:spPr>
          <a:xfrm>
            <a:off x="269241" y="1783454"/>
            <a:ext cx="11655840" cy="2051245"/>
          </a:xfrm>
        </p:spPr>
        <p:txBody>
          <a:bodyPr/>
          <a:lstStyle>
            <a:lvl1pPr marL="0" indent="0">
              <a:buNone/>
              <a:defRPr>
                <a:solidFill>
                  <a:schemeClr val="tx1"/>
                </a:solidFill>
              </a:defRPr>
            </a:lvl1pPr>
            <a:lvl2pPr marL="27981" indent="0">
              <a:buNone/>
              <a:defRPr sz="1959">
                <a:solidFill>
                  <a:schemeClr val="tx1"/>
                </a:solidFill>
              </a:defRPr>
            </a:lvl2pPr>
            <a:lvl3pPr marL="219185" indent="0">
              <a:buNone/>
              <a:defRPr sz="1959">
                <a:solidFill>
                  <a:schemeClr val="tx1"/>
                </a:solidFill>
              </a:defRPr>
            </a:lvl3pPr>
            <a:lvl4pPr marL="466351" indent="0">
              <a:buNone/>
              <a:defRPr sz="1763">
                <a:solidFill>
                  <a:schemeClr val="tx1"/>
                </a:solidFill>
              </a:defRPr>
            </a:lvl4pPr>
            <a:lvl5pPr marL="724400" indent="0">
              <a:buNone/>
              <a:defRPr sz="1763">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737148"/>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mp; Non-Bulleted Text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solidFill>
                  <a:schemeClr val="tx1"/>
                </a:solidFill>
              </a:defRPr>
            </a:lvl1pPr>
          </a:lstStyle>
          <a:p>
            <a:r>
              <a:rPr lang="en-US"/>
              <a:t>Click to edit Master title style</a:t>
            </a:r>
          </a:p>
        </p:txBody>
      </p:sp>
      <p:sp>
        <p:nvSpPr>
          <p:cNvPr id="5" name="Text Placeholder 3"/>
          <p:cNvSpPr>
            <a:spLocks noGrp="1"/>
          </p:cNvSpPr>
          <p:nvPr>
            <p:ph type="body" sz="quarter" idx="13"/>
          </p:nvPr>
        </p:nvSpPr>
        <p:spPr>
          <a:xfrm>
            <a:off x="269241" y="1783454"/>
            <a:ext cx="11655840" cy="2051245"/>
          </a:xfrm>
        </p:spPr>
        <p:txBody>
          <a:bodyPr/>
          <a:lstStyle>
            <a:lvl1pPr marL="0" indent="0">
              <a:buNone/>
              <a:defRPr>
                <a:solidFill>
                  <a:schemeClr val="tx1"/>
                </a:solidFill>
              </a:defRPr>
            </a:lvl1pPr>
            <a:lvl2pPr marL="27981" indent="0">
              <a:buNone/>
              <a:defRPr sz="1959">
                <a:solidFill>
                  <a:schemeClr val="tx1"/>
                </a:solidFill>
              </a:defRPr>
            </a:lvl2pPr>
            <a:lvl3pPr marL="219185" indent="0">
              <a:buNone/>
              <a:defRPr sz="1959">
                <a:solidFill>
                  <a:schemeClr val="tx1"/>
                </a:solidFill>
              </a:defRPr>
            </a:lvl3pPr>
            <a:lvl4pPr marL="466351" indent="0">
              <a:buNone/>
              <a:defRPr sz="1763">
                <a:solidFill>
                  <a:schemeClr val="tx1"/>
                </a:solidFill>
              </a:defRPr>
            </a:lvl4pPr>
            <a:lvl5pPr marL="724400" indent="0">
              <a:buNone/>
              <a:defRPr sz="1763">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6275106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Non-Bulleted Text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lvl1pPr>
          </a:lstStyle>
          <a:p>
            <a:r>
              <a:rPr lang="en-US"/>
              <a:t>Click to edit Master title style</a:t>
            </a:r>
          </a:p>
        </p:txBody>
      </p:sp>
      <p:sp>
        <p:nvSpPr>
          <p:cNvPr id="7"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bg1"/>
                </a:solidFill>
              </a:defRPr>
            </a:lvl1pPr>
            <a:lvl2pPr marL="0" indent="0">
              <a:buNone/>
              <a:defRPr sz="1959"/>
            </a:lvl2pPr>
            <a:lvl3pPr marL="226957" indent="0">
              <a:buNone/>
              <a:tabLst/>
              <a:defRPr sz="1959"/>
            </a:lvl3pPr>
            <a:lvl4pPr marL="450807" indent="0">
              <a:buNone/>
              <a:defRPr/>
            </a:lvl4pPr>
            <a:lvl5pPr marL="67154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p:cNvSpPr>
            <a:spLocks noGrp="1"/>
          </p:cNvSpPr>
          <p:nvPr>
            <p:ph type="body" sz="quarter" idx="12"/>
          </p:nvPr>
        </p:nvSpPr>
        <p:spPr>
          <a:xfrm>
            <a:off x="6544217"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bg1"/>
                </a:solidFill>
              </a:defRPr>
            </a:lvl1pPr>
            <a:lvl2pPr marL="0" indent="0">
              <a:buNone/>
              <a:defRPr sz="1959"/>
            </a:lvl2pPr>
            <a:lvl3pPr marL="226957" indent="0">
              <a:buNone/>
              <a:tabLst/>
              <a:defRPr sz="1959"/>
            </a:lvl3pPr>
            <a:lvl4pPr marL="450807" indent="0">
              <a:buNone/>
              <a:defRPr/>
            </a:lvl4pPr>
            <a:lvl5pPr marL="67154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674877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Non-Bulleted Text (2)">
    <p:bg>
      <p:bgPr>
        <a:solidFill>
          <a:srgbClr val="682A7A"/>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solidFill>
                  <a:schemeClr val="tx1"/>
                </a:solidFill>
              </a:defRPr>
            </a:lvl1pPr>
          </a:lstStyle>
          <a:p>
            <a:r>
              <a:rPr lang="en-US"/>
              <a:t>Click to edit Master title style</a:t>
            </a:r>
          </a:p>
        </p:txBody>
      </p:sp>
      <p:sp>
        <p:nvSpPr>
          <p:cNvPr id="7"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p:cNvSpPr>
            <a:spLocks noGrp="1"/>
          </p:cNvSpPr>
          <p:nvPr>
            <p:ph type="body" sz="quarter" idx="12"/>
          </p:nvPr>
        </p:nvSpPr>
        <p:spPr>
          <a:xfrm>
            <a:off x="6544217"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9177947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Non-Bulleted Text (3)">
    <p:bg>
      <p:bgPr>
        <a:solidFill>
          <a:srgbClr val="5C2D9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solidFill>
                  <a:schemeClr val="tx1"/>
                </a:solidFill>
              </a:defRPr>
            </a:lvl1pPr>
          </a:lstStyle>
          <a:p>
            <a:r>
              <a:rPr lang="en-US"/>
              <a:t>Click to edit Master title style</a:t>
            </a:r>
          </a:p>
        </p:txBody>
      </p:sp>
      <p:sp>
        <p:nvSpPr>
          <p:cNvPr id="7"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p:cNvSpPr>
            <a:spLocks noGrp="1"/>
          </p:cNvSpPr>
          <p:nvPr>
            <p:ph type="body" sz="quarter" idx="12"/>
          </p:nvPr>
        </p:nvSpPr>
        <p:spPr>
          <a:xfrm>
            <a:off x="6544217"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736840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Non-Bulleted Text (4)">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solidFill>
                  <a:schemeClr val="tx1"/>
                </a:solidFill>
              </a:defRPr>
            </a:lvl1pPr>
          </a:lstStyle>
          <a:p>
            <a:r>
              <a:rPr lang="en-US"/>
              <a:t>Click to edit Master title style</a:t>
            </a:r>
          </a:p>
        </p:txBody>
      </p:sp>
      <p:sp>
        <p:nvSpPr>
          <p:cNvPr id="7"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p:cNvSpPr>
            <a:spLocks noGrp="1"/>
          </p:cNvSpPr>
          <p:nvPr>
            <p:ph type="body" sz="quarter" idx="12"/>
          </p:nvPr>
        </p:nvSpPr>
        <p:spPr>
          <a:xfrm>
            <a:off x="6544217"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2409233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Non-Bulleted Text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705">
                <a:solidFill>
                  <a:schemeClr val="tx1"/>
                </a:solidFill>
              </a:defRPr>
            </a:lvl1pPr>
          </a:lstStyle>
          <a:p>
            <a:r>
              <a:rPr lang="en-US"/>
              <a:t>Click to edit Master title style</a:t>
            </a:r>
          </a:p>
        </p:txBody>
      </p:sp>
      <p:sp>
        <p:nvSpPr>
          <p:cNvPr id="7"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p:cNvSpPr>
            <a:spLocks noGrp="1"/>
          </p:cNvSpPr>
          <p:nvPr>
            <p:ph type="body" sz="quarter" idx="12"/>
          </p:nvPr>
        </p:nvSpPr>
        <p:spPr>
          <a:xfrm>
            <a:off x="6544217"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9879678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50% One Column Non-Bulleted Text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2" y="289513"/>
            <a:ext cx="5378550" cy="1493941"/>
          </a:xfrm>
        </p:spPr>
        <p:txBody>
          <a:bodyPr/>
          <a:lstStyle>
            <a:lvl1pPr>
              <a:defRPr sz="4705"/>
            </a:lvl1pPr>
          </a:lstStyle>
          <a:p>
            <a:r>
              <a:rPr lang="en-US"/>
              <a:t>Click to edit Master title style</a:t>
            </a:r>
          </a:p>
        </p:txBody>
      </p:sp>
      <p:sp>
        <p:nvSpPr>
          <p:cNvPr id="7"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bg1"/>
                </a:solidFill>
              </a:defRPr>
            </a:lvl1pPr>
            <a:lvl2pPr marL="0" indent="0">
              <a:buNone/>
              <a:defRPr sz="1959"/>
            </a:lvl2pPr>
            <a:lvl3pPr marL="226957" indent="0">
              <a:buNone/>
              <a:tabLst/>
              <a:defRPr sz="1959"/>
            </a:lvl3pPr>
            <a:lvl4pPr marL="450807" indent="0">
              <a:buNone/>
              <a:defRPr/>
            </a:lvl4pPr>
            <a:lvl5pPr marL="67154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6571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8406B1-5395-4EAD-BD16-C032EA563FF8}" type="datetimeFigureOut">
              <a:rPr lang="en-US" smtClean="0"/>
              <a:t>6/5/2018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D9E620-94DA-46AD-A290-2756EFB5EED5}" type="slidenum">
              <a:rPr lang="en-US" smtClean="0"/>
              <a:t>‹#›</a:t>
            </a:fld>
            <a:endParaRPr lang="en-US"/>
          </a:p>
        </p:txBody>
      </p:sp>
    </p:spTree>
    <p:extLst>
      <p:ext uri="{BB962C8B-B14F-4D97-AF65-F5344CB8AC3E}">
        <p14:creationId xmlns:p14="http://schemas.microsoft.com/office/powerpoint/2010/main" val="2058967525"/>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0% One Column Non-Bulleted Text (2)">
    <p:bg>
      <p:bgPr>
        <a:solidFill>
          <a:schemeClr val="tx2"/>
        </a:solidFill>
        <a:effectLst/>
      </p:bgPr>
    </p:bg>
    <p:spTree>
      <p:nvGrpSpPr>
        <p:cNvPr id="1" name=""/>
        <p:cNvGrpSpPr/>
        <p:nvPr/>
      </p:nvGrpSpPr>
      <p:grpSpPr>
        <a:xfrm>
          <a:off x="0" y="0"/>
          <a:ext cx="0" cy="0"/>
          <a:chOff x="0" y="0"/>
          <a:chExt cx="0" cy="0"/>
        </a:xfrm>
      </p:grpSpPr>
      <p:sp>
        <p:nvSpPr>
          <p:cNvPr id="8" name="Rectangle 7"/>
          <p:cNvSpPr/>
          <p:nvPr userDrawn="1"/>
        </p:nvSpPr>
        <p:spPr bwMode="auto">
          <a:xfrm>
            <a:off x="-1" y="0"/>
            <a:ext cx="6098512" cy="6858000"/>
          </a:xfrm>
          <a:prstGeom prst="rect">
            <a:avLst/>
          </a:prstGeom>
          <a:solidFill>
            <a:srgbClr val="682A7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89525" tIns="44761" rIns="89525" bIns="44761" numCol="1" rtlCol="0" anchor="ctr" anchorCtr="0" compatLnSpc="1">
            <a:prstTxWarp prst="textNoShape">
              <a:avLst/>
            </a:prstTxWarp>
          </a:bodyPr>
          <a:lstStyle/>
          <a:p>
            <a:pPr algn="ctr" defTabSz="894953" fontAlgn="base">
              <a:lnSpc>
                <a:spcPct val="90000"/>
              </a:lnSpc>
              <a:spcBef>
                <a:spcPct val="0"/>
              </a:spcBef>
              <a:spcAft>
                <a:spcPct val="0"/>
              </a:spcAft>
              <a:defRPr/>
            </a:pPr>
            <a:endParaRPr lang="en-US" sz="1959" spc="-49">
              <a:gradFill>
                <a:gsLst>
                  <a:gs pos="0">
                    <a:srgbClr val="FFFFFF"/>
                  </a:gs>
                  <a:gs pos="100000">
                    <a:srgbClr val="FFFFFF"/>
                  </a:gs>
                </a:gsLst>
                <a:lin ang="5400000" scaled="0"/>
              </a:gradFill>
              <a:latin typeface="Segoe UI"/>
            </a:endParaRPr>
          </a:p>
        </p:txBody>
      </p:sp>
      <p:sp>
        <p:nvSpPr>
          <p:cNvPr id="5" name="Title 1"/>
          <p:cNvSpPr>
            <a:spLocks noGrp="1"/>
          </p:cNvSpPr>
          <p:nvPr>
            <p:ph type="title"/>
          </p:nvPr>
        </p:nvSpPr>
        <p:spPr>
          <a:xfrm>
            <a:off x="269242" y="289513"/>
            <a:ext cx="5378550" cy="1493941"/>
          </a:xfrm>
        </p:spPr>
        <p:txBody>
          <a:bodyPr/>
          <a:lstStyle>
            <a:lvl1pPr>
              <a:defRPr sz="4705">
                <a:solidFill>
                  <a:schemeClr val="tx1"/>
                </a:solidFill>
              </a:defRPr>
            </a:lvl1pPr>
          </a:lstStyle>
          <a:p>
            <a:r>
              <a:rPr lang="en-US"/>
              <a:t>Click to edit Master title style</a:t>
            </a:r>
          </a:p>
        </p:txBody>
      </p:sp>
      <p:sp>
        <p:nvSpPr>
          <p:cNvPr id="6"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062062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50% One Column Non-Bulleted Text (3)">
    <p:bg>
      <p:bgPr>
        <a:solidFill>
          <a:schemeClr val="tx2"/>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0"/>
            <a:ext cx="6098512" cy="6858000"/>
          </a:xfrm>
          <a:prstGeom prst="rect">
            <a:avLst/>
          </a:prstGeom>
          <a:solidFill>
            <a:srgbClr val="5C2D9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89525" tIns="44761" rIns="89525" bIns="44761" numCol="1" rtlCol="0" anchor="ctr" anchorCtr="0" compatLnSpc="1">
            <a:prstTxWarp prst="textNoShape">
              <a:avLst/>
            </a:prstTxWarp>
          </a:bodyPr>
          <a:lstStyle/>
          <a:p>
            <a:pPr algn="ctr" defTabSz="894953" fontAlgn="base">
              <a:lnSpc>
                <a:spcPct val="90000"/>
              </a:lnSpc>
              <a:spcBef>
                <a:spcPct val="0"/>
              </a:spcBef>
              <a:spcAft>
                <a:spcPct val="0"/>
              </a:spcAft>
              <a:defRPr/>
            </a:pPr>
            <a:endParaRPr lang="en-US" sz="1959" spc="-49">
              <a:gradFill>
                <a:gsLst>
                  <a:gs pos="0">
                    <a:srgbClr val="FFFFFF"/>
                  </a:gs>
                  <a:gs pos="100000">
                    <a:srgbClr val="FFFFFF"/>
                  </a:gs>
                </a:gsLst>
                <a:lin ang="5400000" scaled="0"/>
              </a:gradFill>
              <a:latin typeface="Segoe UI"/>
            </a:endParaRPr>
          </a:p>
        </p:txBody>
      </p:sp>
      <p:sp>
        <p:nvSpPr>
          <p:cNvPr id="6" name="Title 1"/>
          <p:cNvSpPr>
            <a:spLocks noGrp="1"/>
          </p:cNvSpPr>
          <p:nvPr>
            <p:ph type="title"/>
          </p:nvPr>
        </p:nvSpPr>
        <p:spPr>
          <a:xfrm>
            <a:off x="269242" y="289513"/>
            <a:ext cx="5378550" cy="1493941"/>
          </a:xfrm>
        </p:spPr>
        <p:txBody>
          <a:bodyPr/>
          <a:lstStyle>
            <a:lvl1pPr>
              <a:defRPr sz="4705">
                <a:solidFill>
                  <a:schemeClr val="tx1"/>
                </a:solidFill>
              </a:defRPr>
            </a:lvl1pPr>
          </a:lstStyle>
          <a:p>
            <a:r>
              <a:rPr lang="en-US"/>
              <a:t>Click to edit Master title style</a:t>
            </a:r>
          </a:p>
        </p:txBody>
      </p:sp>
      <p:sp>
        <p:nvSpPr>
          <p:cNvPr id="7"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6786913"/>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50% One Column Non-Bulleted Text (4)">
    <p:bg>
      <p:bgPr>
        <a:solidFill>
          <a:schemeClr val="tx2"/>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0"/>
            <a:ext cx="6098512" cy="6858000"/>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89525" tIns="44761" rIns="89525" bIns="44761" numCol="1" rtlCol="0" anchor="ctr" anchorCtr="0" compatLnSpc="1">
            <a:prstTxWarp prst="textNoShape">
              <a:avLst/>
            </a:prstTxWarp>
          </a:bodyPr>
          <a:lstStyle/>
          <a:p>
            <a:pPr algn="ctr" defTabSz="894953" fontAlgn="base">
              <a:lnSpc>
                <a:spcPct val="90000"/>
              </a:lnSpc>
              <a:spcBef>
                <a:spcPct val="0"/>
              </a:spcBef>
              <a:spcAft>
                <a:spcPct val="0"/>
              </a:spcAft>
              <a:defRPr/>
            </a:pPr>
            <a:endParaRPr lang="en-US" sz="1959" spc="-49">
              <a:gradFill>
                <a:gsLst>
                  <a:gs pos="0">
                    <a:srgbClr val="FFFFFF"/>
                  </a:gs>
                  <a:gs pos="100000">
                    <a:srgbClr val="FFFFFF"/>
                  </a:gs>
                </a:gsLst>
                <a:lin ang="5400000" scaled="0"/>
              </a:gradFill>
              <a:latin typeface="Segoe UI"/>
            </a:endParaRPr>
          </a:p>
        </p:txBody>
      </p:sp>
      <p:sp>
        <p:nvSpPr>
          <p:cNvPr id="6" name="Title 1"/>
          <p:cNvSpPr>
            <a:spLocks noGrp="1"/>
          </p:cNvSpPr>
          <p:nvPr>
            <p:ph type="title"/>
          </p:nvPr>
        </p:nvSpPr>
        <p:spPr>
          <a:xfrm>
            <a:off x="269242" y="289513"/>
            <a:ext cx="5378550" cy="1493941"/>
          </a:xfrm>
        </p:spPr>
        <p:txBody>
          <a:bodyPr/>
          <a:lstStyle>
            <a:lvl1pPr>
              <a:defRPr sz="4705">
                <a:solidFill>
                  <a:schemeClr val="tx1"/>
                </a:solidFill>
              </a:defRPr>
            </a:lvl1pPr>
          </a:lstStyle>
          <a:p>
            <a:r>
              <a:rPr lang="en-US"/>
              <a:t>Click to edit Master title style</a:t>
            </a:r>
          </a:p>
        </p:txBody>
      </p:sp>
      <p:sp>
        <p:nvSpPr>
          <p:cNvPr id="7"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3642730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50% One Column Non-Bulleted Text (5)">
    <p:bg>
      <p:bgPr>
        <a:solidFill>
          <a:schemeClr val="tx2"/>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1" y="0"/>
            <a:ext cx="6098512" cy="6858000"/>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89525" tIns="44761" rIns="89525" bIns="44761" numCol="1" rtlCol="0" anchor="ctr" anchorCtr="0" compatLnSpc="1">
            <a:prstTxWarp prst="textNoShape">
              <a:avLst/>
            </a:prstTxWarp>
          </a:bodyPr>
          <a:lstStyle/>
          <a:p>
            <a:pPr algn="ctr" defTabSz="894953" fontAlgn="base">
              <a:lnSpc>
                <a:spcPct val="90000"/>
              </a:lnSpc>
              <a:spcBef>
                <a:spcPct val="0"/>
              </a:spcBef>
              <a:spcAft>
                <a:spcPct val="0"/>
              </a:spcAft>
              <a:defRPr/>
            </a:pPr>
            <a:endParaRPr lang="en-US" sz="1959" spc="-49">
              <a:gradFill>
                <a:gsLst>
                  <a:gs pos="0">
                    <a:srgbClr val="FFFFFF"/>
                  </a:gs>
                  <a:gs pos="100000">
                    <a:srgbClr val="FFFFFF"/>
                  </a:gs>
                </a:gsLst>
                <a:lin ang="5400000" scaled="0"/>
              </a:gradFill>
              <a:latin typeface="Segoe UI"/>
            </a:endParaRPr>
          </a:p>
        </p:txBody>
      </p:sp>
      <p:sp>
        <p:nvSpPr>
          <p:cNvPr id="8" name="Title 1"/>
          <p:cNvSpPr>
            <a:spLocks noGrp="1"/>
          </p:cNvSpPr>
          <p:nvPr>
            <p:ph type="title"/>
          </p:nvPr>
        </p:nvSpPr>
        <p:spPr>
          <a:xfrm>
            <a:off x="269242" y="289513"/>
            <a:ext cx="5378550" cy="1493941"/>
          </a:xfrm>
        </p:spPr>
        <p:txBody>
          <a:bodyPr/>
          <a:lstStyle>
            <a:lvl1pPr>
              <a:defRPr sz="4705">
                <a:solidFill>
                  <a:schemeClr val="tx1"/>
                </a:solidFill>
              </a:defRPr>
            </a:lvl1pPr>
          </a:lstStyle>
          <a:p>
            <a:r>
              <a:rPr lang="en-US"/>
              <a:t>Click to edit Master title style</a:t>
            </a:r>
          </a:p>
        </p:txBody>
      </p:sp>
      <p:sp>
        <p:nvSpPr>
          <p:cNvPr id="9" name="Text Placeholder 3"/>
          <p:cNvSpPr>
            <a:spLocks noGrp="1"/>
          </p:cNvSpPr>
          <p:nvPr>
            <p:ph type="body" sz="quarter" idx="11"/>
          </p:nvPr>
        </p:nvSpPr>
        <p:spPr>
          <a:xfrm>
            <a:off x="269244" y="1783454"/>
            <a:ext cx="5378548" cy="2596904"/>
          </a:xfrm>
        </p:spPr>
        <p:txBody>
          <a:bodyPr wrap="square">
            <a:spAutoFit/>
          </a:bodyPr>
          <a:lstStyle>
            <a:lvl1pPr marL="0" indent="0">
              <a:spcBef>
                <a:spcPts val="1198"/>
              </a:spcBef>
              <a:buClr>
                <a:schemeClr val="tx1"/>
              </a:buClr>
              <a:buFont typeface="Wingdings" pitchFamily="2" charset="2"/>
              <a:buNone/>
              <a:defRPr sz="3921">
                <a:solidFill>
                  <a:schemeClr val="tx1"/>
                </a:solidFill>
              </a:defRPr>
            </a:lvl1pPr>
            <a:lvl2pPr marL="0" indent="0">
              <a:buNone/>
              <a:defRPr sz="1959">
                <a:solidFill>
                  <a:schemeClr val="tx1"/>
                </a:solidFill>
              </a:defRPr>
            </a:lvl2pPr>
            <a:lvl3pPr marL="226957" indent="0">
              <a:buNone/>
              <a:tabLst/>
              <a:defRPr sz="1959">
                <a:solidFill>
                  <a:schemeClr val="tx1"/>
                </a:solidFill>
              </a:defRPr>
            </a:lvl3pPr>
            <a:lvl4pPr marL="450807" indent="0">
              <a:buNone/>
              <a:defRPr>
                <a:solidFill>
                  <a:schemeClr val="tx1"/>
                </a:solidFill>
              </a:defRPr>
            </a:lvl4pPr>
            <a:lvl5pPr marL="671546" indent="0">
              <a:buNone/>
              <a:tabLs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7713110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Quote Layout (1)">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5" y="1178352"/>
            <a:ext cx="9860672" cy="3372611"/>
          </a:xfrm>
        </p:spPr>
        <p:txBody>
          <a:bodyPr/>
          <a:lstStyle>
            <a:lvl1pPr marL="176454" indent="-228513">
              <a:defRPr sz="4705" baseline="0"/>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7"/>
            <a:ext cx="5378549" cy="1050216"/>
          </a:xfrm>
        </p:spPr>
        <p:txBody>
          <a:bodyPr/>
          <a:lstStyle>
            <a:lvl1pPr marL="0" indent="0">
              <a:spcBef>
                <a:spcPts val="0"/>
              </a:spcBef>
              <a:buNone/>
              <a:defRPr sz="3133" baseline="0">
                <a:latin typeface="+mj-lt"/>
              </a:defRPr>
            </a:lvl1pPr>
          </a:lstStyle>
          <a:p>
            <a:pPr lvl="0"/>
            <a:r>
              <a:rPr lang="en-US"/>
              <a:t>Author Name</a:t>
            </a:r>
          </a:p>
          <a:p>
            <a:pPr lvl="0"/>
            <a:r>
              <a:rPr lang="en-US"/>
              <a:t>Title</a:t>
            </a:r>
          </a:p>
        </p:txBody>
      </p:sp>
    </p:spTree>
    <p:extLst>
      <p:ext uri="{BB962C8B-B14F-4D97-AF65-F5344CB8AC3E}">
        <p14:creationId xmlns:p14="http://schemas.microsoft.com/office/powerpoint/2010/main" val="2598067517"/>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Quote Layout (2)">
    <p:bg>
      <p:bgPr>
        <a:solidFill>
          <a:srgbClr val="682A7A"/>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5" y="1178352"/>
            <a:ext cx="9860672" cy="3372611"/>
          </a:xfrm>
        </p:spPr>
        <p:txBody>
          <a:bodyPr/>
          <a:lstStyle>
            <a:lvl1pPr marL="176454" indent="-228513">
              <a:defRPr sz="4705" baseline="0">
                <a:solidFill>
                  <a:schemeClr val="tx1"/>
                </a:solidFill>
              </a:defRPr>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7"/>
            <a:ext cx="5378549" cy="1050216"/>
          </a:xfrm>
        </p:spPr>
        <p:txBody>
          <a:bodyPr/>
          <a:lstStyle>
            <a:lvl1pPr marL="0" indent="0">
              <a:spcBef>
                <a:spcPts val="0"/>
              </a:spcBef>
              <a:buNone/>
              <a:defRPr sz="3133" baseline="0">
                <a:solidFill>
                  <a:schemeClr val="tx1"/>
                </a:solidFill>
                <a:latin typeface="+mj-lt"/>
              </a:defRPr>
            </a:lvl1pPr>
          </a:lstStyle>
          <a:p>
            <a:pPr lvl="0"/>
            <a:r>
              <a:rPr lang="en-US"/>
              <a:t>Author Name</a:t>
            </a:r>
          </a:p>
          <a:p>
            <a:pPr lvl="0"/>
            <a:r>
              <a:rPr lang="en-US"/>
              <a:t>Title</a:t>
            </a:r>
          </a:p>
        </p:txBody>
      </p:sp>
    </p:spTree>
    <p:extLst>
      <p:ext uri="{BB962C8B-B14F-4D97-AF65-F5344CB8AC3E}">
        <p14:creationId xmlns:p14="http://schemas.microsoft.com/office/powerpoint/2010/main" val="3774010259"/>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Quote Layout (3)">
    <p:bg>
      <p:bgPr>
        <a:solidFill>
          <a:srgbClr val="5C2D9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5" y="1178352"/>
            <a:ext cx="9860672" cy="3372611"/>
          </a:xfrm>
        </p:spPr>
        <p:txBody>
          <a:bodyPr/>
          <a:lstStyle>
            <a:lvl1pPr marL="176454" indent="-228513">
              <a:defRPr sz="4705" baseline="0">
                <a:solidFill>
                  <a:schemeClr val="tx1"/>
                </a:solidFill>
              </a:defRPr>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7"/>
            <a:ext cx="5378549" cy="1050216"/>
          </a:xfrm>
        </p:spPr>
        <p:txBody>
          <a:bodyPr/>
          <a:lstStyle>
            <a:lvl1pPr marL="0" indent="0">
              <a:spcBef>
                <a:spcPts val="0"/>
              </a:spcBef>
              <a:buNone/>
              <a:defRPr sz="3133" baseline="0">
                <a:solidFill>
                  <a:schemeClr val="tx1"/>
                </a:solidFill>
                <a:latin typeface="+mj-lt"/>
              </a:defRPr>
            </a:lvl1pPr>
          </a:lstStyle>
          <a:p>
            <a:pPr lvl="0"/>
            <a:r>
              <a:rPr lang="en-US"/>
              <a:t>Author Name</a:t>
            </a:r>
          </a:p>
          <a:p>
            <a:pPr lvl="0"/>
            <a:r>
              <a:rPr lang="en-US"/>
              <a:t>Title</a:t>
            </a:r>
          </a:p>
        </p:txBody>
      </p:sp>
    </p:spTree>
    <p:extLst>
      <p:ext uri="{BB962C8B-B14F-4D97-AF65-F5344CB8AC3E}">
        <p14:creationId xmlns:p14="http://schemas.microsoft.com/office/powerpoint/2010/main" val="3967023657"/>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Quote Layout (4)">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5" y="1178352"/>
            <a:ext cx="9860672" cy="3372611"/>
          </a:xfrm>
        </p:spPr>
        <p:txBody>
          <a:bodyPr/>
          <a:lstStyle>
            <a:lvl1pPr marL="176454" indent="-228513">
              <a:defRPr sz="4705" baseline="0">
                <a:solidFill>
                  <a:schemeClr val="tx1"/>
                </a:solidFill>
              </a:defRPr>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7"/>
            <a:ext cx="5378549" cy="1050216"/>
          </a:xfrm>
        </p:spPr>
        <p:txBody>
          <a:bodyPr/>
          <a:lstStyle>
            <a:lvl1pPr marL="0" indent="0">
              <a:spcBef>
                <a:spcPts val="0"/>
              </a:spcBef>
              <a:buNone/>
              <a:defRPr sz="3133" baseline="0">
                <a:solidFill>
                  <a:schemeClr val="tx1"/>
                </a:solidFill>
                <a:latin typeface="+mj-lt"/>
              </a:defRPr>
            </a:lvl1pPr>
          </a:lstStyle>
          <a:p>
            <a:pPr lvl="0"/>
            <a:r>
              <a:rPr lang="en-US"/>
              <a:t>Author Name</a:t>
            </a:r>
          </a:p>
          <a:p>
            <a:pPr lvl="0"/>
            <a:r>
              <a:rPr lang="en-US"/>
              <a:t>Title</a:t>
            </a:r>
          </a:p>
        </p:txBody>
      </p:sp>
    </p:spTree>
    <p:extLst>
      <p:ext uri="{BB962C8B-B14F-4D97-AF65-F5344CB8AC3E}">
        <p14:creationId xmlns:p14="http://schemas.microsoft.com/office/powerpoint/2010/main" val="3802512514"/>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Quote Layout (5)">
    <p:bg>
      <p:bgPr>
        <a:solidFill>
          <a:schemeClr val="accent4"/>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5" y="1178352"/>
            <a:ext cx="9860672" cy="3372611"/>
          </a:xfrm>
        </p:spPr>
        <p:txBody>
          <a:bodyPr/>
          <a:lstStyle>
            <a:lvl1pPr marL="176454" indent="-228513">
              <a:defRPr sz="4705" baseline="0">
                <a:solidFill>
                  <a:schemeClr val="tx1"/>
                </a:solidFill>
              </a:defRPr>
            </a:lvl1pPr>
          </a:lstStyle>
          <a:p>
            <a:r>
              <a:rPr lang="en-US"/>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7"/>
            <a:ext cx="5378549" cy="1050216"/>
          </a:xfrm>
        </p:spPr>
        <p:txBody>
          <a:bodyPr/>
          <a:lstStyle>
            <a:lvl1pPr marL="0" indent="0">
              <a:spcBef>
                <a:spcPts val="0"/>
              </a:spcBef>
              <a:buNone/>
              <a:defRPr sz="3133" baseline="0">
                <a:solidFill>
                  <a:schemeClr val="tx1"/>
                </a:solidFill>
                <a:latin typeface="+mj-lt"/>
              </a:defRPr>
            </a:lvl1pPr>
          </a:lstStyle>
          <a:p>
            <a:pPr lvl="0"/>
            <a:r>
              <a:rPr lang="en-US"/>
              <a:t>Author Name</a:t>
            </a:r>
          </a:p>
          <a:p>
            <a:pPr lvl="0"/>
            <a:r>
              <a:rPr lang="en-US"/>
              <a:t>Title</a:t>
            </a:r>
          </a:p>
        </p:txBody>
      </p:sp>
    </p:spTree>
    <p:extLst>
      <p:ext uri="{BB962C8B-B14F-4D97-AF65-F5344CB8AC3E}">
        <p14:creationId xmlns:p14="http://schemas.microsoft.com/office/powerpoint/2010/main" val="217294336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682A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7753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image" Target="../media/image2.emf"/><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theme" Target="../theme/theme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slideLayout" Target="../slideLayouts/slideLayout86.xml"/><Relationship Id="rId26" Type="http://schemas.openxmlformats.org/officeDocument/2006/relationships/slideLayout" Target="../slideLayouts/slideLayout94.xml"/><Relationship Id="rId39" Type="http://schemas.openxmlformats.org/officeDocument/2006/relationships/slideLayout" Target="../slideLayouts/slideLayout107.xml"/><Relationship Id="rId3" Type="http://schemas.openxmlformats.org/officeDocument/2006/relationships/slideLayout" Target="../slideLayouts/slideLayout71.xml"/><Relationship Id="rId21" Type="http://schemas.openxmlformats.org/officeDocument/2006/relationships/slideLayout" Target="../slideLayouts/slideLayout89.xml"/><Relationship Id="rId34" Type="http://schemas.openxmlformats.org/officeDocument/2006/relationships/slideLayout" Target="../slideLayouts/slideLayout102.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slideLayout" Target="../slideLayouts/slideLayout93.xml"/><Relationship Id="rId33" Type="http://schemas.openxmlformats.org/officeDocument/2006/relationships/slideLayout" Target="../slideLayouts/slideLayout101.xml"/><Relationship Id="rId38" Type="http://schemas.openxmlformats.org/officeDocument/2006/relationships/slideLayout" Target="../slideLayouts/slideLayout106.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20" Type="http://schemas.openxmlformats.org/officeDocument/2006/relationships/slideLayout" Target="../slideLayouts/slideLayout88.xml"/><Relationship Id="rId29" Type="http://schemas.openxmlformats.org/officeDocument/2006/relationships/slideLayout" Target="../slideLayouts/slideLayout97.xml"/><Relationship Id="rId41" Type="http://schemas.openxmlformats.org/officeDocument/2006/relationships/image" Target="../media/image12.png"/><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24" Type="http://schemas.openxmlformats.org/officeDocument/2006/relationships/slideLayout" Target="../slideLayouts/slideLayout92.xml"/><Relationship Id="rId32" Type="http://schemas.openxmlformats.org/officeDocument/2006/relationships/slideLayout" Target="../slideLayouts/slideLayout100.xml"/><Relationship Id="rId37" Type="http://schemas.openxmlformats.org/officeDocument/2006/relationships/slideLayout" Target="../slideLayouts/slideLayout105.xml"/><Relationship Id="rId40" Type="http://schemas.openxmlformats.org/officeDocument/2006/relationships/theme" Target="../theme/theme5.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23" Type="http://schemas.openxmlformats.org/officeDocument/2006/relationships/slideLayout" Target="../slideLayouts/slideLayout91.xml"/><Relationship Id="rId28" Type="http://schemas.openxmlformats.org/officeDocument/2006/relationships/slideLayout" Target="../slideLayouts/slideLayout96.xml"/><Relationship Id="rId36" Type="http://schemas.openxmlformats.org/officeDocument/2006/relationships/slideLayout" Target="../slideLayouts/slideLayout104.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31" Type="http://schemas.openxmlformats.org/officeDocument/2006/relationships/slideLayout" Target="../slideLayouts/slideLayout99.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 Id="rId27" Type="http://schemas.openxmlformats.org/officeDocument/2006/relationships/slideLayout" Target="../slideLayouts/slideLayout95.xml"/><Relationship Id="rId30" Type="http://schemas.openxmlformats.org/officeDocument/2006/relationships/slideLayout" Target="../slideLayouts/slideLayout98.xml"/><Relationship Id="rId35"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8406B1-5395-4EAD-BD16-C032EA563FF8}" type="datetimeFigureOut">
              <a:rPr lang="en-US" smtClean="0"/>
              <a:t>6/5/2018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D9E620-94DA-46AD-A290-2756EFB5EED5}" type="slidenum">
              <a:rPr lang="en-US" smtClean="0"/>
              <a:t>‹#›</a:t>
            </a:fld>
            <a:endParaRPr lang="en-US"/>
          </a:p>
        </p:txBody>
      </p:sp>
    </p:spTree>
    <p:extLst>
      <p:ext uri="{BB962C8B-B14F-4D97-AF65-F5344CB8AC3E}">
        <p14:creationId xmlns:p14="http://schemas.microsoft.com/office/powerpoint/2010/main" val="1247109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720"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3"/>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742217458"/>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4"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0" y="0"/>
            <a:ext cx="12192000" cy="70408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25001" name="Rectangle 9"/>
          <p:cNvSpPr>
            <a:spLocks noChangeArrowheads="1"/>
          </p:cNvSpPr>
          <p:nvPr/>
        </p:nvSpPr>
        <p:spPr bwMode="auto">
          <a:xfrm>
            <a:off x="6351" y="731839"/>
            <a:ext cx="12181416" cy="6111875"/>
          </a:xfrm>
          <a:prstGeom prst="rect">
            <a:avLst/>
          </a:prstGeom>
          <a:noFill/>
          <a:ln w="28575" algn="ctr">
            <a:noFill/>
            <a:miter lim="800000"/>
            <a:headEnd/>
            <a:tailEnd/>
          </a:ln>
          <a:effectLst/>
        </p:spPr>
        <p:txBody>
          <a:bodyPr wrap="none" anchor="ctr"/>
          <a:lstStyle/>
          <a:p>
            <a:pPr algn="ctr" eaLnBrk="0" hangingPunct="0">
              <a:defRPr/>
            </a:pPr>
            <a:endParaRPr lang="en-US" sz="1800" dirty="0">
              <a:cs typeface="+mn-cs"/>
            </a:endParaRPr>
          </a:p>
        </p:txBody>
      </p:sp>
      <p:sp>
        <p:nvSpPr>
          <p:cNvPr id="1029" name="Rectangle 4"/>
          <p:cNvSpPr>
            <a:spLocks noGrp="1" noChangeArrowheads="1"/>
          </p:cNvSpPr>
          <p:nvPr>
            <p:ph type="title"/>
          </p:nvPr>
        </p:nvSpPr>
        <p:spPr bwMode="auto">
          <a:xfrm>
            <a:off x="613834" y="-2"/>
            <a:ext cx="10365317" cy="740664"/>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Slide Title</a:t>
            </a:r>
          </a:p>
        </p:txBody>
      </p:sp>
      <p:sp>
        <p:nvSpPr>
          <p:cNvPr id="1030" name="Rectangle 5"/>
          <p:cNvSpPr>
            <a:spLocks noGrp="1" noChangeArrowheads="1"/>
          </p:cNvSpPr>
          <p:nvPr>
            <p:ph type="body" idx="1"/>
          </p:nvPr>
        </p:nvSpPr>
        <p:spPr bwMode="auto">
          <a:xfrm>
            <a:off x="348338" y="1021215"/>
            <a:ext cx="11433116" cy="514735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6F9E1F0F-225E-4E24-B49F-412C1037260E}"/>
              </a:ext>
            </a:extLst>
          </p:cNvPr>
          <p:cNvSpPr txBox="1"/>
          <p:nvPr userDrawn="1"/>
        </p:nvSpPr>
        <p:spPr>
          <a:xfrm>
            <a:off x="9000795" y="6566715"/>
            <a:ext cx="3184855" cy="276999"/>
          </a:xfrm>
          <a:prstGeom prst="rect">
            <a:avLst/>
          </a:prstGeom>
          <a:noFill/>
        </p:spPr>
        <p:txBody>
          <a:bodyPr wrap="square" rtlCol="0">
            <a:spAutoFit/>
          </a:bodyPr>
          <a:lstStyle/>
          <a:p>
            <a:pPr algn="r"/>
            <a:r>
              <a:rPr lang="en-US" sz="1200" b="0" dirty="0">
                <a:solidFill>
                  <a:schemeClr val="bg2">
                    <a:lumMod val="75000"/>
                  </a:schemeClr>
                </a:solidFill>
              </a:rPr>
              <a:t>#70-535 @ITProGuru</a:t>
            </a:r>
          </a:p>
        </p:txBody>
      </p:sp>
    </p:spTree>
    <p:extLst>
      <p:ext uri="{BB962C8B-B14F-4D97-AF65-F5344CB8AC3E}">
        <p14:creationId xmlns:p14="http://schemas.microsoft.com/office/powerpoint/2010/main" val="299674431"/>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 id="2147483703" r:id="rId18"/>
    <p:sldLayoutId id="2147483704" r:id="rId19"/>
    <p:sldLayoutId id="2147483705" r:id="rId20"/>
    <p:sldLayoutId id="2147483706" r:id="rId21"/>
  </p:sldLayoutIdLst>
  <p:txStyles>
    <p:titleStyle>
      <a:lvl1pPr algn="l" rtl="0" eaLnBrk="1" fontAlgn="base" hangingPunct="1">
        <a:lnSpc>
          <a:spcPct val="85000"/>
        </a:lnSpc>
        <a:spcBef>
          <a:spcPct val="0"/>
        </a:spcBef>
        <a:spcAft>
          <a:spcPct val="0"/>
        </a:spcAft>
        <a:buClr>
          <a:srgbClr val="DC0081"/>
        </a:buClr>
        <a:buFont typeface="Wingdings" pitchFamily="2" charset="2"/>
        <a:defRPr sz="2800">
          <a:solidFill>
            <a:schemeClr val="bg1"/>
          </a:solidFill>
          <a:latin typeface="Segoe UI" pitchFamily="34" charset="0"/>
          <a:ea typeface="Segoe UI" pitchFamily="34" charset="0"/>
          <a:cs typeface="Segoe UI" pitchFamily="34" charset="0"/>
        </a:defRPr>
      </a:lvl1pPr>
      <a:lvl2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2pPr>
      <a:lvl3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3pPr>
      <a:lvl4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4pPr>
      <a:lvl5pPr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5pPr>
      <a:lvl6pPr marL="4572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6pPr>
      <a:lvl7pPr marL="9144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7pPr>
      <a:lvl8pPr marL="13716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8pPr>
      <a:lvl9pPr marL="1828800" algn="l" rtl="0" eaLnBrk="1" fontAlgn="base" hangingPunct="1">
        <a:lnSpc>
          <a:spcPct val="85000"/>
        </a:lnSpc>
        <a:spcBef>
          <a:spcPct val="0"/>
        </a:spcBef>
        <a:spcAft>
          <a:spcPct val="0"/>
        </a:spcAft>
        <a:buClr>
          <a:srgbClr val="DC0081"/>
        </a:buClr>
        <a:buFont typeface="Wingdings" pitchFamily="2" charset="2"/>
        <a:defRPr sz="2400">
          <a:solidFill>
            <a:schemeClr val="tx1"/>
          </a:solidFill>
          <a:latin typeface="Verdana" pitchFamily="34" charset="0"/>
        </a:defRPr>
      </a:lvl9pPr>
    </p:titleStyle>
    <p:bodyStyle>
      <a:lvl1pPr marL="174625" indent="-174625" algn="l" rtl="0" eaLnBrk="1" fontAlgn="base" hangingPunct="1">
        <a:lnSpc>
          <a:spcPct val="100000"/>
        </a:lnSpc>
        <a:spcBef>
          <a:spcPts val="600"/>
        </a:spcBef>
        <a:spcAft>
          <a:spcPct val="0"/>
        </a:spcAft>
        <a:buClr>
          <a:srgbClr val="0070C0"/>
        </a:buClr>
        <a:buSzPct val="90000"/>
        <a:buFont typeface="Arial" pitchFamily="34" charset="0"/>
        <a:buChar char="•"/>
        <a:defRPr sz="2800">
          <a:solidFill>
            <a:schemeClr val="tx1"/>
          </a:solidFill>
          <a:latin typeface="Segoe UI" pitchFamily="34" charset="0"/>
          <a:ea typeface="Segoe UI" pitchFamily="34" charset="0"/>
          <a:cs typeface="Segoe UI" pitchFamily="34" charset="0"/>
        </a:defRPr>
      </a:lvl1pPr>
      <a:lvl2pPr marL="458788" indent="-169863" algn="l" rtl="0" eaLnBrk="1" fontAlgn="base" hangingPunct="1">
        <a:lnSpc>
          <a:spcPct val="100000"/>
        </a:lnSpc>
        <a:spcBef>
          <a:spcPts val="600"/>
        </a:spcBef>
        <a:spcAft>
          <a:spcPct val="0"/>
        </a:spcAft>
        <a:buClr>
          <a:srgbClr val="0070C0"/>
        </a:buClr>
        <a:buSzPct val="80000"/>
        <a:buFont typeface="Arial" pitchFamily="34" charset="0"/>
        <a:buChar char="•"/>
        <a:defRPr sz="2400">
          <a:solidFill>
            <a:schemeClr val="tx1"/>
          </a:solidFill>
          <a:latin typeface="Segoe UI" pitchFamily="34" charset="0"/>
          <a:ea typeface="Segoe UI" pitchFamily="34" charset="0"/>
          <a:cs typeface="Segoe UI" pitchFamily="34" charset="0"/>
        </a:defRPr>
      </a:lvl2pPr>
      <a:lvl3pPr marL="854075" indent="-173038" algn="l" rtl="0" eaLnBrk="1" fontAlgn="base" hangingPunct="1">
        <a:lnSpc>
          <a:spcPct val="100000"/>
        </a:lnSpc>
        <a:spcBef>
          <a:spcPts val="600"/>
        </a:spcBef>
        <a:spcAft>
          <a:spcPct val="0"/>
        </a:spcAft>
        <a:buClr>
          <a:srgbClr val="0070C0"/>
        </a:buClr>
        <a:buSzPct val="80000"/>
        <a:buFont typeface="Arial" pitchFamily="34" charset="0"/>
        <a:buChar char="•"/>
        <a:defRPr sz="2000">
          <a:solidFill>
            <a:schemeClr val="tx1"/>
          </a:solidFill>
          <a:latin typeface="Segoe UI" pitchFamily="34" charset="0"/>
          <a:ea typeface="Segoe UI" pitchFamily="34" charset="0"/>
          <a:cs typeface="Segoe UI" pitchFamily="34" charset="0"/>
        </a:defRPr>
      </a:lvl3pPr>
      <a:lvl4pPr marL="1254125" indent="-165100"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4pPr>
      <a:lvl5pPr marL="1544638" indent="-168275" algn="l" rtl="0" eaLnBrk="1" fontAlgn="base" hangingPunct="1">
        <a:lnSpc>
          <a:spcPct val="100000"/>
        </a:lnSpc>
        <a:spcBef>
          <a:spcPts val="600"/>
        </a:spcBef>
        <a:spcAft>
          <a:spcPct val="0"/>
        </a:spcAft>
        <a:buClr>
          <a:srgbClr val="0070C0"/>
        </a:buClr>
        <a:buSzPct val="90000"/>
        <a:buFont typeface="Arial" pitchFamily="34" charset="0"/>
        <a:buChar char="•"/>
        <a:defRPr sz="1800">
          <a:solidFill>
            <a:schemeClr val="tx1"/>
          </a:solidFill>
          <a:latin typeface="Segoe UI" pitchFamily="34" charset="0"/>
          <a:ea typeface="Segoe UI" pitchFamily="34" charset="0"/>
          <a:cs typeface="Segoe UI" pitchFamily="34" charset="0"/>
        </a:defRPr>
      </a:lvl5pPr>
      <a:lvl6pPr marL="20018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6pPr>
      <a:lvl7pPr marL="24590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7pPr>
      <a:lvl8pPr marL="29162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8pPr>
      <a:lvl9pPr marL="3373438" indent="-168275" algn="l" rtl="0" eaLnBrk="1" fontAlgn="base" hangingPunct="1">
        <a:lnSpc>
          <a:spcPct val="90000"/>
        </a:lnSpc>
        <a:spcBef>
          <a:spcPct val="70000"/>
        </a:spcBef>
        <a:spcAft>
          <a:spcPct val="0"/>
        </a:spcAft>
        <a:buClr>
          <a:srgbClr val="2D4A6D"/>
        </a:buClr>
        <a:buSzPct val="90000"/>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833592-CA8D-40D0-A543-0EB0DC745D76}"/>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8C9847-5AA0-4480-B42A-5A458761DE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40474-A658-4BB7-AD4B-BC6460403DB0}"/>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F24592F-98EF-4B71-85EF-4A1D46BCF6B0}" type="datetimeFigureOut">
              <a:rPr lang="en-US" smtClean="0"/>
              <a:t>6/5/2018</a:t>
            </a:fld>
            <a:endParaRPr lang="en-US"/>
          </a:p>
        </p:txBody>
      </p:sp>
      <p:sp>
        <p:nvSpPr>
          <p:cNvPr id="5" name="Footer Placeholder 4">
            <a:extLst>
              <a:ext uri="{FF2B5EF4-FFF2-40B4-BE49-F238E27FC236}">
                <a16:creationId xmlns:a16="http://schemas.microsoft.com/office/drawing/2014/main" id="{1F632335-393D-40EE-ACBB-6989019B347C}"/>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B13A0D-5411-4049-BD35-4334E727B18A}"/>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42F4394-ECB8-47EE-8243-CBEC14438083}" type="slidenum">
              <a:rPr lang="en-US" smtClean="0"/>
              <a:t>‹#›</a:t>
            </a:fld>
            <a:endParaRPr lang="en-US"/>
          </a:p>
        </p:txBody>
      </p:sp>
    </p:spTree>
    <p:extLst>
      <p:ext uri="{BB962C8B-B14F-4D97-AF65-F5344CB8AC3E}">
        <p14:creationId xmlns:p14="http://schemas.microsoft.com/office/powerpoint/2010/main" val="2799447487"/>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1" y="2895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7"/>
            <a:ext cx="11653520" cy="2053166"/>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41" cstate="email">
            <a:extLst>
              <a:ext uri="{28A0092B-C50C-407E-A947-70E740481C1C}">
                <a14:useLocalDpi xmlns:a14="http://schemas.microsoft.com/office/drawing/2010/main" val="0"/>
              </a:ext>
            </a:extLst>
          </a:blip>
          <a:stretch>
            <a:fillRect/>
          </a:stretch>
        </p:blipFill>
        <p:spPr>
          <a:xfrm rot="5400000">
            <a:off x="10325053" y="1906413"/>
            <a:ext cx="4214127" cy="401304"/>
          </a:xfrm>
          <a:prstGeom prst="rect">
            <a:avLst/>
          </a:prstGeom>
        </p:spPr>
      </p:pic>
    </p:spTree>
    <p:extLst>
      <p:ext uri="{BB962C8B-B14F-4D97-AF65-F5344CB8AC3E}">
        <p14:creationId xmlns:p14="http://schemas.microsoft.com/office/powerpoint/2010/main" val="417734550"/>
      </p:ext>
    </p:extLst>
  </p:cSld>
  <p:clrMap bg1="dk1" tx1="lt1" bg2="dk2" tx2="lt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38" r:id="rId17"/>
    <p:sldLayoutId id="2147483739" r:id="rId18"/>
    <p:sldLayoutId id="2147483740" r:id="rId19"/>
    <p:sldLayoutId id="2147483741" r:id="rId20"/>
    <p:sldLayoutId id="2147483742" r:id="rId21"/>
    <p:sldLayoutId id="2147483743" r:id="rId22"/>
    <p:sldLayoutId id="2147483744" r:id="rId23"/>
    <p:sldLayoutId id="2147483745" r:id="rId24"/>
    <p:sldLayoutId id="2147483746" r:id="rId25"/>
    <p:sldLayoutId id="2147483747" r:id="rId26"/>
    <p:sldLayoutId id="2147483748" r:id="rId27"/>
    <p:sldLayoutId id="2147483749" r:id="rId28"/>
    <p:sldLayoutId id="2147483750" r:id="rId29"/>
    <p:sldLayoutId id="2147483751" r:id="rId30"/>
    <p:sldLayoutId id="2147483752" r:id="rId31"/>
    <p:sldLayoutId id="2147483753" r:id="rId32"/>
    <p:sldLayoutId id="2147483754" r:id="rId33"/>
    <p:sldLayoutId id="2147483755" r:id="rId34"/>
    <p:sldLayoutId id="2147483756" r:id="rId35"/>
    <p:sldLayoutId id="2147483757" r:id="rId36"/>
    <p:sldLayoutId id="2147483758" r:id="rId37"/>
    <p:sldLayoutId id="2147483759" r:id="rId38"/>
    <p:sldLayoutId id="2147483760" r:id="rId39"/>
  </p:sldLayoutIdLst>
  <p:txStyles>
    <p:titleStyle>
      <a:lvl1pPr algn="l" defTabSz="913355" rtl="0" eaLnBrk="1" latinLnBrk="0" hangingPunct="1">
        <a:lnSpc>
          <a:spcPct val="90000"/>
        </a:lnSpc>
        <a:spcBef>
          <a:spcPct val="0"/>
        </a:spcBef>
        <a:buNone/>
        <a:defRPr lang="en-US" sz="4705" b="0" kern="1200" cap="none" spc="-100" baseline="0" dirty="0" smtClean="0">
          <a:ln w="3175">
            <a:noFill/>
          </a:ln>
          <a:solidFill>
            <a:srgbClr val="505050"/>
          </a:solidFill>
          <a:effectLst/>
          <a:latin typeface="+mj-lt"/>
          <a:ea typeface="+mn-ea"/>
          <a:cs typeface="Segoe UI" pitchFamily="34" charset="0"/>
        </a:defRPr>
      </a:lvl1pPr>
    </p:titleStyle>
    <p:bodyStyle>
      <a:lvl1pPr marL="0" marR="0" indent="0" algn="l" defTabSz="913355" rtl="0" eaLnBrk="1" fontAlgn="auto" latinLnBrk="0" hangingPunct="1">
        <a:lnSpc>
          <a:spcPct val="90000"/>
        </a:lnSpc>
        <a:spcBef>
          <a:spcPct val="20000"/>
        </a:spcBef>
        <a:spcAft>
          <a:spcPts val="0"/>
        </a:spcAft>
        <a:buClr>
          <a:schemeClr val="bg1"/>
        </a:buClr>
        <a:buSzPct val="100000"/>
        <a:buFontTx/>
        <a:buNone/>
        <a:tabLst/>
        <a:defRPr sz="3917" kern="1200" spc="0" baseline="0">
          <a:solidFill>
            <a:srgbClr val="5C2D91"/>
          </a:solidFill>
          <a:latin typeface="+mj-lt"/>
          <a:ea typeface="+mn-ea"/>
          <a:cs typeface="+mn-cs"/>
        </a:defRPr>
      </a:lvl1pPr>
      <a:lvl2pPr marL="572058" marR="0" indent="-236285" algn="l" defTabSz="913355" rtl="0" eaLnBrk="1" fontAlgn="auto" latinLnBrk="0" hangingPunct="1">
        <a:lnSpc>
          <a:spcPct val="90000"/>
        </a:lnSpc>
        <a:spcBef>
          <a:spcPct val="20000"/>
        </a:spcBef>
        <a:spcAft>
          <a:spcPts val="0"/>
        </a:spcAft>
        <a:buClr>
          <a:schemeClr val="bg1"/>
        </a:buClr>
        <a:buSzPct val="100000"/>
        <a:buFont typeface="Symbol" panose="05050102010706020507" pitchFamily="18" charset="2"/>
        <a:buChar char="-"/>
        <a:tabLst/>
        <a:defRPr sz="1961" kern="1200" spc="0" baseline="0">
          <a:solidFill>
            <a:srgbClr val="505050"/>
          </a:solidFill>
          <a:latin typeface="+mn-lt"/>
          <a:ea typeface="+mn-ea"/>
          <a:cs typeface="+mn-cs"/>
        </a:defRPr>
      </a:lvl2pPr>
      <a:lvl3pPr marL="783471" marR="0" indent="-223849" algn="l" defTabSz="913355" rtl="0" eaLnBrk="1" fontAlgn="auto" latinLnBrk="0" hangingPunct="1">
        <a:lnSpc>
          <a:spcPct val="90000"/>
        </a:lnSpc>
        <a:spcBef>
          <a:spcPct val="20000"/>
        </a:spcBef>
        <a:spcAft>
          <a:spcPts val="0"/>
        </a:spcAft>
        <a:buClr>
          <a:schemeClr val="bg1"/>
        </a:buClr>
        <a:buSzPct val="100000"/>
        <a:buFont typeface="Segoe UI" panose="020B0502040204020203" pitchFamily="34" charset="0"/>
        <a:buChar char="&gt;"/>
        <a:tabLst/>
        <a:defRPr sz="1961" kern="1200" spc="0" baseline="0">
          <a:solidFill>
            <a:srgbClr val="505050"/>
          </a:solidFill>
          <a:latin typeface="+mn-lt"/>
          <a:ea typeface="+mn-ea"/>
          <a:cs typeface="+mn-cs"/>
        </a:defRPr>
      </a:lvl3pPr>
      <a:lvl4pPr marL="1007319" marR="0" indent="-223849" algn="l" defTabSz="913355" rtl="0" eaLnBrk="1" fontAlgn="auto" latinLnBrk="0" hangingPunct="1">
        <a:lnSpc>
          <a:spcPct val="90000"/>
        </a:lnSpc>
        <a:spcBef>
          <a:spcPct val="20000"/>
        </a:spcBef>
        <a:spcAft>
          <a:spcPts val="0"/>
        </a:spcAft>
        <a:buClr>
          <a:schemeClr val="bg1"/>
        </a:buClr>
        <a:buSzPct val="100000"/>
        <a:buFont typeface="Segoe UI" panose="020B0502040204020203" pitchFamily="34" charset="0"/>
        <a:buChar char="-"/>
        <a:tabLst/>
        <a:defRPr sz="1765" kern="1200" spc="0" baseline="0">
          <a:solidFill>
            <a:srgbClr val="505050"/>
          </a:solidFill>
          <a:latin typeface="+mn-lt"/>
          <a:ea typeface="+mn-ea"/>
          <a:cs typeface="+mn-cs"/>
        </a:defRPr>
      </a:lvl4pPr>
      <a:lvl5pPr marL="1231168" marR="0" indent="-223849" algn="l" defTabSz="913355" rtl="0" eaLnBrk="1" fontAlgn="auto" latinLnBrk="0" hangingPunct="1">
        <a:lnSpc>
          <a:spcPct val="90000"/>
        </a:lnSpc>
        <a:spcBef>
          <a:spcPct val="20000"/>
        </a:spcBef>
        <a:spcAft>
          <a:spcPts val="0"/>
        </a:spcAft>
        <a:buClr>
          <a:schemeClr val="bg1"/>
        </a:buClr>
        <a:buSzPct val="100000"/>
        <a:buFont typeface="Arial" panose="020B0604020202020204" pitchFamily="34" charset="0"/>
        <a:buChar char="•"/>
        <a:tabLst/>
        <a:defRPr sz="1765" kern="1200" spc="0" baseline="0">
          <a:solidFill>
            <a:srgbClr val="505050"/>
          </a:solidFill>
          <a:latin typeface="+mn-lt"/>
          <a:ea typeface="+mn-ea"/>
          <a:cs typeface="+mn-cs"/>
        </a:defRPr>
      </a:lvl5pPr>
      <a:lvl6pPr marL="2511727" indent="-228339" algn="l" defTabSz="913355" rtl="0" eaLnBrk="1" latinLnBrk="0" hangingPunct="1">
        <a:spcBef>
          <a:spcPct val="20000"/>
        </a:spcBef>
        <a:buFont typeface="Arial" pitchFamily="34" charset="0"/>
        <a:buChar char="•"/>
        <a:defRPr sz="1959" kern="1200">
          <a:solidFill>
            <a:schemeClr val="tx1"/>
          </a:solidFill>
          <a:latin typeface="+mn-lt"/>
          <a:ea typeface="+mn-ea"/>
          <a:cs typeface="+mn-cs"/>
        </a:defRPr>
      </a:lvl6pPr>
      <a:lvl7pPr marL="2968405" indent="-228339" algn="l" defTabSz="913355" rtl="0" eaLnBrk="1" latinLnBrk="0" hangingPunct="1">
        <a:spcBef>
          <a:spcPct val="20000"/>
        </a:spcBef>
        <a:buFont typeface="Arial" pitchFamily="34" charset="0"/>
        <a:buChar char="•"/>
        <a:defRPr sz="1959" kern="1200">
          <a:solidFill>
            <a:schemeClr val="tx1"/>
          </a:solidFill>
          <a:latin typeface="+mn-lt"/>
          <a:ea typeface="+mn-ea"/>
          <a:cs typeface="+mn-cs"/>
        </a:defRPr>
      </a:lvl7pPr>
      <a:lvl8pPr marL="3425084" indent="-228339" algn="l" defTabSz="913355" rtl="0" eaLnBrk="1" latinLnBrk="0" hangingPunct="1">
        <a:spcBef>
          <a:spcPct val="20000"/>
        </a:spcBef>
        <a:buFont typeface="Arial" pitchFamily="34" charset="0"/>
        <a:buChar char="•"/>
        <a:defRPr sz="1959" kern="1200">
          <a:solidFill>
            <a:schemeClr val="tx1"/>
          </a:solidFill>
          <a:latin typeface="+mn-lt"/>
          <a:ea typeface="+mn-ea"/>
          <a:cs typeface="+mn-cs"/>
        </a:defRPr>
      </a:lvl8pPr>
      <a:lvl9pPr marL="3881763" indent="-228339" algn="l" defTabSz="913355" rtl="0" eaLnBrk="1" latinLnBrk="0" hangingPunct="1">
        <a:spcBef>
          <a:spcPct val="20000"/>
        </a:spcBef>
        <a:buFont typeface="Arial" pitchFamily="34" charset="0"/>
        <a:buChar char="•"/>
        <a:defRPr sz="1959" kern="1200">
          <a:solidFill>
            <a:schemeClr val="tx1"/>
          </a:solidFill>
          <a:latin typeface="+mn-lt"/>
          <a:ea typeface="+mn-ea"/>
          <a:cs typeface="+mn-cs"/>
        </a:defRPr>
      </a:lvl9pPr>
    </p:bodyStyle>
    <p:otherStyle>
      <a:defPPr>
        <a:defRPr lang="en-US"/>
      </a:defPPr>
      <a:lvl1pPr marL="0" algn="l" defTabSz="913355" rtl="0" eaLnBrk="1" latinLnBrk="0" hangingPunct="1">
        <a:defRPr sz="1763" kern="1200">
          <a:solidFill>
            <a:schemeClr val="tx1"/>
          </a:solidFill>
          <a:latin typeface="+mn-lt"/>
          <a:ea typeface="+mn-ea"/>
          <a:cs typeface="+mn-cs"/>
        </a:defRPr>
      </a:lvl1pPr>
      <a:lvl2pPr marL="456678" algn="l" defTabSz="913355" rtl="0" eaLnBrk="1" latinLnBrk="0" hangingPunct="1">
        <a:defRPr sz="1763" kern="1200">
          <a:solidFill>
            <a:schemeClr val="tx1"/>
          </a:solidFill>
          <a:latin typeface="+mn-lt"/>
          <a:ea typeface="+mn-ea"/>
          <a:cs typeface="+mn-cs"/>
        </a:defRPr>
      </a:lvl2pPr>
      <a:lvl3pPr marL="913355" algn="l" defTabSz="913355" rtl="0" eaLnBrk="1" latinLnBrk="0" hangingPunct="1">
        <a:defRPr sz="1763" kern="1200">
          <a:solidFill>
            <a:schemeClr val="tx1"/>
          </a:solidFill>
          <a:latin typeface="+mn-lt"/>
          <a:ea typeface="+mn-ea"/>
          <a:cs typeface="+mn-cs"/>
        </a:defRPr>
      </a:lvl3pPr>
      <a:lvl4pPr marL="1370034" algn="l" defTabSz="913355" rtl="0" eaLnBrk="1" latinLnBrk="0" hangingPunct="1">
        <a:defRPr sz="1763" kern="1200">
          <a:solidFill>
            <a:schemeClr val="tx1"/>
          </a:solidFill>
          <a:latin typeface="+mn-lt"/>
          <a:ea typeface="+mn-ea"/>
          <a:cs typeface="+mn-cs"/>
        </a:defRPr>
      </a:lvl4pPr>
      <a:lvl5pPr marL="1826712" algn="l" defTabSz="913355" rtl="0" eaLnBrk="1" latinLnBrk="0" hangingPunct="1">
        <a:defRPr sz="1763" kern="1200">
          <a:solidFill>
            <a:schemeClr val="tx1"/>
          </a:solidFill>
          <a:latin typeface="+mn-lt"/>
          <a:ea typeface="+mn-ea"/>
          <a:cs typeface="+mn-cs"/>
        </a:defRPr>
      </a:lvl5pPr>
      <a:lvl6pPr marL="2283390" algn="l" defTabSz="913355" rtl="0" eaLnBrk="1" latinLnBrk="0" hangingPunct="1">
        <a:defRPr sz="1763" kern="1200">
          <a:solidFill>
            <a:schemeClr val="tx1"/>
          </a:solidFill>
          <a:latin typeface="+mn-lt"/>
          <a:ea typeface="+mn-ea"/>
          <a:cs typeface="+mn-cs"/>
        </a:defRPr>
      </a:lvl6pPr>
      <a:lvl7pPr marL="2740066" algn="l" defTabSz="913355" rtl="0" eaLnBrk="1" latinLnBrk="0" hangingPunct="1">
        <a:defRPr sz="1763" kern="1200">
          <a:solidFill>
            <a:schemeClr val="tx1"/>
          </a:solidFill>
          <a:latin typeface="+mn-lt"/>
          <a:ea typeface="+mn-ea"/>
          <a:cs typeface="+mn-cs"/>
        </a:defRPr>
      </a:lvl7pPr>
      <a:lvl8pPr marL="3196745" algn="l" defTabSz="913355" rtl="0" eaLnBrk="1" latinLnBrk="0" hangingPunct="1">
        <a:defRPr sz="1763" kern="1200">
          <a:solidFill>
            <a:schemeClr val="tx1"/>
          </a:solidFill>
          <a:latin typeface="+mn-lt"/>
          <a:ea typeface="+mn-ea"/>
          <a:cs typeface="+mn-cs"/>
        </a:defRPr>
      </a:lvl8pPr>
      <a:lvl9pPr marL="3653423" algn="l" defTabSz="913355" rtl="0" eaLnBrk="1" latinLnBrk="0" hangingPunct="1">
        <a:defRPr sz="176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4">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30">
          <p15:clr>
            <a:srgbClr val="5ACBF0"/>
          </p15:clr>
        </p15:guide>
        <p15:guide id="11" pos="4204">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2">
          <p15:clr>
            <a:srgbClr val="5ACBF0"/>
          </p15:clr>
        </p15:guide>
        <p15:guide id="18" orient="horz" pos="1338">
          <p15:clr>
            <a:srgbClr val="5ACBF0"/>
          </p15:clr>
        </p15:guide>
        <p15:guide id="19" orient="horz" pos="1913">
          <p15:clr>
            <a:srgbClr val="5ACBF0"/>
          </p15:clr>
        </p15:guide>
        <p15:guide id="20" orient="horz" pos="2488">
          <p15:clr>
            <a:srgbClr val="5ACBF0"/>
          </p15:clr>
        </p15:guide>
        <p15:guide id="21" orient="horz" pos="3063">
          <p15:clr>
            <a:srgbClr val="5ACBF0"/>
          </p15:clr>
        </p15:guide>
        <p15:guide id="22" orient="horz" pos="3639">
          <p15:clr>
            <a:srgbClr val="5ACBF0"/>
          </p15:clr>
        </p15:guide>
        <p15:guide id="23" pos="288">
          <p15:clr>
            <a:srgbClr val="C35EA4"/>
          </p15:clr>
        </p15:guide>
        <p15:guide id="24" pos="7546">
          <p15:clr>
            <a:srgbClr val="C35EA4"/>
          </p15:clr>
        </p15:guide>
        <p15:guide id="25" orient="horz" pos="302">
          <p15:clr>
            <a:srgbClr val="C35EA4"/>
          </p15:clr>
        </p15:guide>
        <p15:guide id="26" orient="horz" pos="4099">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4.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en-us/azure/vpn-gateway/vpn-gateway-plan-design"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soft.com/en-us/azure/architecture/reference-architectures/hybrid-networking/"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docs.microsoft.com/en-us/azure/vpn-gateway/vpn-gateway-plan-design"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hyperlink" Target="https://docs.microsoft.com/en-us/azure/vpn-gateway/vpn-gateway-about-vpn-device" TargetMode="External"/><Relationship Id="rId7" Type="http://schemas.openxmlformats.org/officeDocument/2006/relationships/image" Target="../media/image21.jpe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0.jpeg"/><Relationship Id="rId5" Type="http://schemas.openxmlformats.org/officeDocument/2006/relationships/hyperlink" Target="https://docs.microsoft.com/en-us/azure/expressroute/expressroute-howto-coexist-resource-manager" TargetMode="External"/><Relationship Id="rId4" Type="http://schemas.openxmlformats.org/officeDocument/2006/relationships/hyperlink" Target="https://docs.microsoft.com/en-us/azure/vpn-gateway/vpn-gateway-about-vpn-device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2.xml"/><Relationship Id="rId1" Type="http://schemas.openxmlformats.org/officeDocument/2006/relationships/tags" Target="../tags/tag3.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docs.microsoft.com/en-us/azure/expressroute/expressroute-connectivity-models"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azure.microsoft.com/en-us/pricing/details/expressrout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s://channel9.msdn.com/Shows/Azure-Friday/Azure-Hybrid-Networking-201" TargetMode="External"/><Relationship Id="rId4" Type="http://schemas.openxmlformats.org/officeDocument/2006/relationships/hyperlink" Target="https://channel9.msdn.com/Shows/Azure-Friday/Azure-Hybrid-Networking-101"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hyperlink" Target="https://www.microsoft.com/en-us/learning/exam-70-535.aspx" TargetMode="External"/><Relationship Id="rId2" Type="http://schemas.openxmlformats.org/officeDocument/2006/relationships/notesSlide" Target="../notesSlides/notesSlide2.xml"/><Relationship Id="rId1" Type="http://schemas.openxmlformats.org/officeDocument/2006/relationships/slideLayout" Target="../slideLayouts/slideLayout3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hyperlink" Target="https://docs.microsoft.com/en-us/azure/load-balancer/load-balancer-overview"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docs.microsoft.com/en-us/azure/load-balancer/load-balancer-outbound-connections" TargetMode="Externa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0.xml"/><Relationship Id="rId1" Type="http://schemas.openxmlformats.org/officeDocument/2006/relationships/tags" Target="../tags/tag4.xml"/><Relationship Id="rId4" Type="http://schemas.openxmlformats.org/officeDocument/2006/relationships/image" Target="../media/image29.emf"/></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docs.microsoft.com/en-us/azure/application-gateway/application-gateway-introduction" TargetMode="Externa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0.xml"/><Relationship Id="rId1" Type="http://schemas.openxmlformats.org/officeDocument/2006/relationships/tags" Target="../tags/tag5.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docs.microsoft.com/en-us/azure/traffic-manager/traffic-manager-endpoint-types"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microsoft.com/en-us/learning/exam-70-534.aspx#syllabus-1"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docs.microsoft.com/en-us/azure/dns/dns-overview"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docs.microsoft.com/en-us/azure/virtual-network/virtual-networks-name-resolution-for-vms-and-role-instances#azure-provided-name-resolution"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hyperlink" Target="https://docs.microsoft.com/en-us/azure/virtual-network/virtual-networks-name-resolution-for-vms-and-role-instances" TargetMode="External"/><Relationship Id="rId4" Type="http://schemas.openxmlformats.org/officeDocument/2006/relationships/hyperlink" Target="https://docs.microsoft.com/en-us/azure/virtual-network/virtual-networks-name-resolution-for-vms-and-role-instances#name-resolution-using-your-own-dns-server"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docs.microsoft.com/en-us/azure/virtual-network/virtual-network-ip-addresses-overview-arm"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microsoft.com/en-us/download/details.aspx?id=41653"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docs.microsoft.com/en-us/azure/virtual-network/virtual-network-ip-addresses-overview-arm#public-ip-addresses"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5.xml"/></Relationships>
</file>

<file path=ppt/slides/_rels/slide5.xml.rels><?xml version="1.0" encoding="UTF-8" standalone="yes"?>
<Relationships xmlns="http://schemas.openxmlformats.org/package/2006/relationships"><Relationship Id="rId3" Type="http://schemas.openxmlformats.org/officeDocument/2006/relationships/hyperlink" Target="https://docs.microsoft.com/en-us/azure/virtual-network/virtual-networks-public-ip-within-vnet"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hyperlink" Target="https://docs.microsoft.com/en-us/azure/virtual-network/virtual-networks-nsg"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docs.microsoft.com/en-us/azure/virtual-network/virtual-networks-nsg#default-tag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0.xml"/><Relationship Id="rId1" Type="http://schemas.openxmlformats.org/officeDocument/2006/relationships/tags" Target="../tags/tag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endParaRPr lang="en-US" dirty="0"/>
          </a:p>
        </p:txBody>
      </p:sp>
      <p:sp>
        <p:nvSpPr>
          <p:cNvPr id="2" name="Title 1"/>
          <p:cNvSpPr>
            <a:spLocks noGrp="1"/>
          </p:cNvSpPr>
          <p:nvPr>
            <p:ph type="ctrTitle"/>
          </p:nvPr>
        </p:nvSpPr>
        <p:spPr>
          <a:solidFill>
            <a:srgbClr val="007233"/>
          </a:solidFill>
        </p:spPr>
        <p:txBody>
          <a:bodyPr/>
          <a:lstStyle/>
          <a:p>
            <a:r>
              <a:rPr lang="en-US" sz="3000" dirty="0"/>
              <a:t>Design Network Implementation</a:t>
            </a:r>
          </a:p>
        </p:txBody>
      </p:sp>
      <p:grpSp>
        <p:nvGrpSpPr>
          <p:cNvPr id="5" name="Group 4">
            <a:extLst>
              <a:ext uri="{FF2B5EF4-FFF2-40B4-BE49-F238E27FC236}">
                <a16:creationId xmlns:a16="http://schemas.microsoft.com/office/drawing/2014/main" id="{A37BF354-D956-44F3-A58E-32E56CC69738}"/>
              </a:ext>
            </a:extLst>
          </p:cNvPr>
          <p:cNvGrpSpPr/>
          <p:nvPr/>
        </p:nvGrpSpPr>
        <p:grpSpPr>
          <a:xfrm>
            <a:off x="4886410" y="1143677"/>
            <a:ext cx="2990466" cy="2967135"/>
            <a:chOff x="124412" y="1926772"/>
            <a:chExt cx="3987288" cy="3956180"/>
          </a:xfrm>
          <a:solidFill>
            <a:schemeClr val="accent2"/>
          </a:solidFill>
        </p:grpSpPr>
        <p:sp>
          <p:nvSpPr>
            <p:cNvPr id="6" name="Hexagon 5">
              <a:extLst>
                <a:ext uri="{FF2B5EF4-FFF2-40B4-BE49-F238E27FC236}">
                  <a16:creationId xmlns:a16="http://schemas.microsoft.com/office/drawing/2014/main" id="{F2BCF338-0B4F-418B-9384-377B0DEA97AB}"/>
                </a:ext>
              </a:extLst>
            </p:cNvPr>
            <p:cNvSpPr/>
            <p:nvPr/>
          </p:nvSpPr>
          <p:spPr>
            <a:xfrm rot="5400000">
              <a:off x="1387158" y="3275045"/>
              <a:ext cx="1464906" cy="1259633"/>
            </a:xfrm>
            <a:prstGeom prst="hexagon">
              <a:avLst/>
            </a:prstGeom>
          </p:spPr>
          <p:style>
            <a:lnRef idx="2">
              <a:schemeClr val="accent5">
                <a:shade val="50000"/>
              </a:schemeClr>
            </a:lnRef>
            <a:fillRef idx="1">
              <a:schemeClr val="accent5"/>
            </a:fillRef>
            <a:effectRef idx="0">
              <a:schemeClr val="accent5"/>
            </a:effectRef>
            <a:fontRef idx="minor">
              <a:schemeClr val="lt1"/>
            </a:fontRef>
          </p:style>
          <p:txBody>
            <a:bodyPr vert="vert270" tIns="0" bIns="0" rtlCol="0" anchor="ctr"/>
            <a:lstStyle/>
            <a:p>
              <a:pPr algn="ctr" defTabSz="685800"/>
              <a:r>
                <a:rPr lang="en-US" sz="1050" dirty="0">
                  <a:solidFill>
                    <a:prstClr val="white"/>
                  </a:solidFill>
                  <a:effectLst>
                    <a:outerShdw blurRad="38100" dist="38100" dir="2700000" algn="tl">
                      <a:srgbClr val="000000">
                        <a:alpha val="43137"/>
                      </a:srgbClr>
                    </a:outerShdw>
                  </a:effectLst>
                  <a:latin typeface="Calibri" panose="020F0502020204030204"/>
                </a:rPr>
                <a:t>Azure</a:t>
              </a:r>
            </a:p>
            <a:p>
              <a:pPr algn="ctr" defTabSz="685800"/>
              <a:r>
                <a:rPr lang="en-US" sz="1050" dirty="0">
                  <a:solidFill>
                    <a:prstClr val="white"/>
                  </a:solidFill>
                  <a:effectLst>
                    <a:outerShdw blurRad="38100" dist="38100" dir="2700000" algn="tl">
                      <a:srgbClr val="000000">
                        <a:alpha val="43137"/>
                      </a:srgbClr>
                    </a:outerShdw>
                  </a:effectLst>
                  <a:latin typeface="Calibri" panose="020F0502020204030204"/>
                </a:rPr>
                <a:t>Networking</a:t>
              </a:r>
            </a:p>
          </p:txBody>
        </p:sp>
        <p:sp>
          <p:nvSpPr>
            <p:cNvPr id="7" name="Hexagon 6">
              <a:extLst>
                <a:ext uri="{FF2B5EF4-FFF2-40B4-BE49-F238E27FC236}">
                  <a16:creationId xmlns:a16="http://schemas.microsoft.com/office/drawing/2014/main" id="{86D578E4-37FF-4111-BAEF-8F25475838BE}"/>
                </a:ext>
              </a:extLst>
            </p:cNvPr>
            <p:cNvSpPr/>
            <p:nvPr/>
          </p:nvSpPr>
          <p:spPr>
            <a:xfrm rot="5400000">
              <a:off x="2066740" y="2029408"/>
              <a:ext cx="1464906" cy="1259633"/>
            </a:xfrm>
            <a:prstGeom prst="hexagon">
              <a:avLst/>
            </a:prstGeom>
          </p:spPr>
          <p:style>
            <a:lnRef idx="2">
              <a:schemeClr val="accent5">
                <a:shade val="50000"/>
              </a:schemeClr>
            </a:lnRef>
            <a:fillRef idx="1">
              <a:schemeClr val="accent5"/>
            </a:fillRef>
            <a:effectRef idx="0">
              <a:schemeClr val="accent5"/>
            </a:effectRef>
            <a:fontRef idx="minor">
              <a:schemeClr val="lt1"/>
            </a:fontRef>
          </p:style>
          <p:txBody>
            <a:bodyPr vert="vert270" lIns="67500" tIns="0" bIns="0" rtlCol="0" anchor="ctr"/>
            <a:lstStyle/>
            <a:p>
              <a:pPr algn="ctr" defTabSz="685800"/>
              <a:r>
                <a:rPr lang="en-US" sz="1050" dirty="0">
                  <a:solidFill>
                    <a:prstClr val="white"/>
                  </a:solidFill>
                  <a:effectLst>
                    <a:outerShdw blurRad="38100" dist="38100" dir="2700000" algn="tl">
                      <a:srgbClr val="000000">
                        <a:alpha val="43137"/>
                      </a:srgbClr>
                    </a:outerShdw>
                  </a:effectLst>
                  <a:latin typeface="Calibri" panose="020F0502020204030204"/>
                </a:rPr>
                <a:t>Azure DNS</a:t>
              </a:r>
            </a:p>
          </p:txBody>
        </p:sp>
        <p:sp>
          <p:nvSpPr>
            <p:cNvPr id="8" name="Hexagon 7">
              <a:extLst>
                <a:ext uri="{FF2B5EF4-FFF2-40B4-BE49-F238E27FC236}">
                  <a16:creationId xmlns:a16="http://schemas.microsoft.com/office/drawing/2014/main" id="{C622F213-8F9F-4C68-8253-32422217C261}"/>
                </a:ext>
              </a:extLst>
            </p:cNvPr>
            <p:cNvSpPr/>
            <p:nvPr/>
          </p:nvSpPr>
          <p:spPr>
            <a:xfrm rot="5400000">
              <a:off x="2749431" y="3275045"/>
              <a:ext cx="1464906" cy="1259633"/>
            </a:xfrm>
            <a:prstGeom prst="hexagon">
              <a:avLst/>
            </a:prstGeom>
          </p:spPr>
          <p:style>
            <a:lnRef idx="2">
              <a:schemeClr val="accent5">
                <a:shade val="50000"/>
              </a:schemeClr>
            </a:lnRef>
            <a:fillRef idx="1">
              <a:schemeClr val="accent5"/>
            </a:fillRef>
            <a:effectRef idx="0">
              <a:schemeClr val="accent5"/>
            </a:effectRef>
            <a:fontRef idx="minor">
              <a:schemeClr val="lt1"/>
            </a:fontRef>
          </p:style>
          <p:txBody>
            <a:bodyPr vert="vert270" lIns="67500" tIns="0" bIns="0" rtlCol="0" anchor="ctr"/>
            <a:lstStyle/>
            <a:p>
              <a:pPr algn="ctr" defTabSz="685800"/>
              <a:r>
                <a:rPr lang="en-US" sz="1050" dirty="0">
                  <a:solidFill>
                    <a:prstClr val="white"/>
                  </a:solidFill>
                  <a:effectLst>
                    <a:outerShdw blurRad="38100" dist="38100" dir="2700000" algn="tl">
                      <a:srgbClr val="000000">
                        <a:alpha val="43137"/>
                      </a:srgbClr>
                    </a:outerShdw>
                  </a:effectLst>
                  <a:latin typeface="Calibri" panose="020F0502020204030204"/>
                </a:rPr>
                <a:t>Hybrid</a:t>
              </a:r>
              <a:r>
                <a:rPr lang="en-US" sz="900" dirty="0">
                  <a:solidFill>
                    <a:prstClr val="white"/>
                  </a:solidFill>
                  <a:latin typeface="Calibri" panose="020F0502020204030204"/>
                </a:rPr>
                <a:t> </a:t>
              </a:r>
              <a:r>
                <a:rPr lang="en-US" sz="1050" dirty="0">
                  <a:solidFill>
                    <a:prstClr val="white"/>
                  </a:solidFill>
                  <a:effectLst>
                    <a:outerShdw blurRad="38100" dist="38100" dir="2700000" algn="tl">
                      <a:srgbClr val="000000">
                        <a:alpha val="43137"/>
                      </a:srgbClr>
                    </a:outerShdw>
                  </a:effectLst>
                  <a:latin typeface="Calibri" panose="020F0502020204030204"/>
                </a:rPr>
                <a:t>Connection</a:t>
              </a:r>
            </a:p>
          </p:txBody>
        </p:sp>
        <p:sp>
          <p:nvSpPr>
            <p:cNvPr id="9" name="Hexagon 8">
              <a:extLst>
                <a:ext uri="{FF2B5EF4-FFF2-40B4-BE49-F238E27FC236}">
                  <a16:creationId xmlns:a16="http://schemas.microsoft.com/office/drawing/2014/main" id="{8DE25C78-5DFB-41CD-A168-1B495E3EFA47}"/>
                </a:ext>
              </a:extLst>
            </p:cNvPr>
            <p:cNvSpPr/>
            <p:nvPr/>
          </p:nvSpPr>
          <p:spPr>
            <a:xfrm rot="5400000">
              <a:off x="2068294" y="4520682"/>
              <a:ext cx="1464906" cy="1259633"/>
            </a:xfrm>
            <a:prstGeom prst="hexagon">
              <a:avLst/>
            </a:prstGeom>
          </p:spPr>
          <p:style>
            <a:lnRef idx="2">
              <a:schemeClr val="accent5">
                <a:shade val="50000"/>
              </a:schemeClr>
            </a:lnRef>
            <a:fillRef idx="1">
              <a:schemeClr val="accent5"/>
            </a:fillRef>
            <a:effectRef idx="0">
              <a:schemeClr val="accent5"/>
            </a:effectRef>
            <a:fontRef idx="minor">
              <a:schemeClr val="lt1"/>
            </a:fontRef>
          </p:style>
          <p:txBody>
            <a:bodyPr vert="vert270" lIns="67500" tIns="0" bIns="0" rtlCol="0" anchor="ctr"/>
            <a:lstStyle/>
            <a:p>
              <a:pPr algn="ctr" defTabSz="685800"/>
              <a:r>
                <a:rPr lang="en-US" sz="1050" dirty="0">
                  <a:solidFill>
                    <a:prstClr val="white"/>
                  </a:solidFill>
                  <a:effectLst>
                    <a:outerShdw blurRad="38100" dist="38100" dir="2700000" algn="tl">
                      <a:srgbClr val="000000">
                        <a:alpha val="43137"/>
                      </a:srgbClr>
                    </a:outerShdw>
                  </a:effectLst>
                  <a:latin typeface="Calibri" panose="020F0502020204030204"/>
                </a:rPr>
                <a:t>Network Services</a:t>
              </a:r>
            </a:p>
          </p:txBody>
        </p:sp>
        <p:sp>
          <p:nvSpPr>
            <p:cNvPr id="10" name="Hexagon 9">
              <a:extLst>
                <a:ext uri="{FF2B5EF4-FFF2-40B4-BE49-F238E27FC236}">
                  <a16:creationId xmlns:a16="http://schemas.microsoft.com/office/drawing/2014/main" id="{72A9655B-0B9F-4784-AC9F-B9C0F59F92BC}"/>
                </a:ext>
              </a:extLst>
            </p:cNvPr>
            <p:cNvSpPr/>
            <p:nvPr/>
          </p:nvSpPr>
          <p:spPr>
            <a:xfrm rot="5400000">
              <a:off x="704468" y="2029409"/>
              <a:ext cx="1464906" cy="1259633"/>
            </a:xfrm>
            <a:prstGeom prst="hexagon">
              <a:avLst/>
            </a:prstGeom>
          </p:spPr>
          <p:style>
            <a:lnRef idx="2">
              <a:schemeClr val="accent5">
                <a:shade val="50000"/>
              </a:schemeClr>
            </a:lnRef>
            <a:fillRef idx="1">
              <a:schemeClr val="accent5"/>
            </a:fillRef>
            <a:effectRef idx="0">
              <a:schemeClr val="accent5"/>
            </a:effectRef>
            <a:fontRef idx="minor">
              <a:schemeClr val="lt1"/>
            </a:fontRef>
          </p:style>
          <p:txBody>
            <a:bodyPr vert="vert270" lIns="67500" tIns="0" bIns="0" rtlCol="0" anchor="ctr"/>
            <a:lstStyle/>
            <a:p>
              <a:pPr algn="ctr" defTabSz="685800"/>
              <a:r>
                <a:rPr lang="en-US" sz="1050" dirty="0">
                  <a:solidFill>
                    <a:prstClr val="white"/>
                  </a:solidFill>
                  <a:effectLst>
                    <a:outerShdw blurRad="38100" dist="38100" dir="2700000" algn="tl">
                      <a:srgbClr val="000000">
                        <a:alpha val="43137"/>
                      </a:srgbClr>
                    </a:outerShdw>
                  </a:effectLst>
                  <a:latin typeface="Calibri" panose="020F0502020204030204"/>
                </a:rPr>
                <a:t>Monitoring</a:t>
              </a:r>
            </a:p>
          </p:txBody>
        </p:sp>
        <p:sp>
          <p:nvSpPr>
            <p:cNvPr id="11" name="Hexagon 10">
              <a:extLst>
                <a:ext uri="{FF2B5EF4-FFF2-40B4-BE49-F238E27FC236}">
                  <a16:creationId xmlns:a16="http://schemas.microsoft.com/office/drawing/2014/main" id="{EE912020-22EB-4E25-B7FA-73D9C8284A20}"/>
                </a:ext>
              </a:extLst>
            </p:cNvPr>
            <p:cNvSpPr/>
            <p:nvPr/>
          </p:nvSpPr>
          <p:spPr>
            <a:xfrm rot="5400000">
              <a:off x="704468" y="4520682"/>
              <a:ext cx="1464906" cy="1259633"/>
            </a:xfrm>
            <a:prstGeom prst="hexagon">
              <a:avLst/>
            </a:prstGeom>
          </p:spPr>
          <p:style>
            <a:lnRef idx="2">
              <a:schemeClr val="accent5">
                <a:shade val="50000"/>
              </a:schemeClr>
            </a:lnRef>
            <a:fillRef idx="1">
              <a:schemeClr val="accent5"/>
            </a:fillRef>
            <a:effectRef idx="0">
              <a:schemeClr val="accent5"/>
            </a:effectRef>
            <a:fontRef idx="minor">
              <a:schemeClr val="lt1"/>
            </a:fontRef>
          </p:style>
          <p:txBody>
            <a:bodyPr vert="vert270" lIns="67500" tIns="0" bIns="0" rtlCol="0" anchor="ctr"/>
            <a:lstStyle/>
            <a:p>
              <a:pPr algn="ctr" defTabSz="685800"/>
              <a:r>
                <a:rPr lang="en-US" sz="1050" dirty="0">
                  <a:solidFill>
                    <a:prstClr val="white"/>
                  </a:solidFill>
                  <a:effectLst>
                    <a:outerShdw blurRad="38100" dist="38100" dir="2700000" algn="tl">
                      <a:srgbClr val="000000">
                        <a:alpha val="43137"/>
                      </a:srgbClr>
                    </a:outerShdw>
                  </a:effectLst>
                  <a:latin typeface="Calibri" panose="020F0502020204030204"/>
                </a:rPr>
                <a:t>Express Route</a:t>
              </a:r>
            </a:p>
          </p:txBody>
        </p:sp>
        <p:sp>
          <p:nvSpPr>
            <p:cNvPr id="12" name="Hexagon 11">
              <a:extLst>
                <a:ext uri="{FF2B5EF4-FFF2-40B4-BE49-F238E27FC236}">
                  <a16:creationId xmlns:a16="http://schemas.microsoft.com/office/drawing/2014/main" id="{D3EFAB32-1C14-46F1-982B-0C6FCFA57107}"/>
                </a:ext>
              </a:extLst>
            </p:cNvPr>
            <p:cNvSpPr/>
            <p:nvPr/>
          </p:nvSpPr>
          <p:spPr>
            <a:xfrm rot="5400000">
              <a:off x="21776" y="3275045"/>
              <a:ext cx="1464906" cy="1259633"/>
            </a:xfrm>
            <a:prstGeom prst="hexagon">
              <a:avLst/>
            </a:prstGeom>
          </p:spPr>
          <p:style>
            <a:lnRef idx="2">
              <a:schemeClr val="accent5">
                <a:shade val="50000"/>
              </a:schemeClr>
            </a:lnRef>
            <a:fillRef idx="1">
              <a:schemeClr val="accent5"/>
            </a:fillRef>
            <a:effectRef idx="0">
              <a:schemeClr val="accent5"/>
            </a:effectRef>
            <a:fontRef idx="minor">
              <a:schemeClr val="lt1"/>
            </a:fontRef>
          </p:style>
          <p:txBody>
            <a:bodyPr vert="vert270" lIns="67500" tIns="0" bIns="0" rtlCol="0" anchor="ctr"/>
            <a:lstStyle/>
            <a:p>
              <a:pPr algn="ctr" defTabSz="685800"/>
              <a:r>
                <a:rPr lang="en-US" sz="1050" dirty="0">
                  <a:solidFill>
                    <a:prstClr val="white"/>
                  </a:solidFill>
                  <a:effectLst>
                    <a:outerShdw blurRad="38100" dist="38100" dir="2700000" algn="tl">
                      <a:srgbClr val="000000">
                        <a:alpha val="43137"/>
                      </a:srgbClr>
                    </a:outerShdw>
                  </a:effectLst>
                  <a:latin typeface="Calibri" panose="020F0502020204030204"/>
                </a:rPr>
                <a:t>Security</a:t>
              </a:r>
            </a:p>
          </p:txBody>
        </p:sp>
      </p:grpSp>
    </p:spTree>
    <p:custDataLst>
      <p:tags r:id="rId1"/>
    </p:custDataLst>
    <p:extLst>
      <p:ext uri="{BB962C8B-B14F-4D97-AF65-F5344CB8AC3E}">
        <p14:creationId xmlns:p14="http://schemas.microsoft.com/office/powerpoint/2010/main" val="16657330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Extend On Premises</a:t>
            </a:r>
          </a:p>
        </p:txBody>
      </p:sp>
      <p:pic>
        <p:nvPicPr>
          <p:cNvPr id="1026" name="Picture 2" descr="[0]"/>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689973" y="1825625"/>
            <a:ext cx="881205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3149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Extend On Premises</a:t>
            </a:r>
          </a:p>
        </p:txBody>
      </p:sp>
      <p:sp>
        <p:nvSpPr>
          <p:cNvPr id="3" name="Content Placeholder 2"/>
          <p:cNvSpPr>
            <a:spLocks noGrp="1"/>
          </p:cNvSpPr>
          <p:nvPr>
            <p:ph idx="1"/>
          </p:nvPr>
        </p:nvSpPr>
        <p:spPr/>
        <p:txBody>
          <a:bodyPr/>
          <a:lstStyle/>
          <a:p>
            <a:r>
              <a:rPr lang="en-US" dirty="0"/>
              <a:t>At a high level, most hybrid configurations require 5 resources:</a:t>
            </a:r>
          </a:p>
          <a:p>
            <a:pPr lvl="1"/>
            <a:r>
              <a:rPr lang="en-US" b="1" dirty="0">
                <a:solidFill>
                  <a:srgbClr val="FF0000"/>
                </a:solidFill>
              </a:rPr>
              <a:t>VNET</a:t>
            </a:r>
          </a:p>
          <a:p>
            <a:pPr lvl="1"/>
            <a:r>
              <a:rPr lang="en-US" b="1" dirty="0">
                <a:solidFill>
                  <a:srgbClr val="FF0000"/>
                </a:solidFill>
              </a:rPr>
              <a:t>Gateway Subnet</a:t>
            </a:r>
          </a:p>
          <a:p>
            <a:pPr lvl="1"/>
            <a:r>
              <a:rPr lang="en-US" b="1" dirty="0">
                <a:solidFill>
                  <a:srgbClr val="FF0000"/>
                </a:solidFill>
              </a:rPr>
              <a:t>Azure VNET Gateway</a:t>
            </a:r>
          </a:p>
          <a:p>
            <a:pPr lvl="1"/>
            <a:r>
              <a:rPr lang="en-US" b="1" dirty="0">
                <a:solidFill>
                  <a:srgbClr val="FF0000"/>
                </a:solidFill>
              </a:rPr>
              <a:t>“Local” Gateway</a:t>
            </a:r>
          </a:p>
          <a:p>
            <a:pPr lvl="1"/>
            <a:r>
              <a:rPr lang="en-US" b="1" dirty="0">
                <a:solidFill>
                  <a:srgbClr val="FF0000"/>
                </a:solidFill>
              </a:rPr>
              <a:t>Connection</a:t>
            </a:r>
          </a:p>
          <a:p>
            <a:r>
              <a:rPr lang="en-US" dirty="0"/>
              <a:t>Planning a Hybrid Networking Architecture:</a:t>
            </a:r>
          </a:p>
          <a:p>
            <a:pPr lvl="1"/>
            <a:r>
              <a:rPr lang="en-US" dirty="0">
                <a:hlinkClick r:id="rId3"/>
              </a:rPr>
              <a:t>https://docs.microsoft.com/en-us/azure/vpn-gateway/vpn-gateway-plan-design</a:t>
            </a:r>
            <a:endParaRPr lang="en-US" dirty="0"/>
          </a:p>
          <a:p>
            <a:pPr lvl="1"/>
            <a:endParaRPr lang="en-US" dirty="0"/>
          </a:p>
          <a:p>
            <a:endParaRPr lang="en-US" dirty="0"/>
          </a:p>
        </p:txBody>
      </p:sp>
    </p:spTree>
    <p:extLst>
      <p:ext uri="{BB962C8B-B14F-4D97-AF65-F5344CB8AC3E}">
        <p14:creationId xmlns:p14="http://schemas.microsoft.com/office/powerpoint/2010/main" val="18672696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VPN</a:t>
            </a:r>
          </a:p>
        </p:txBody>
      </p:sp>
      <p:sp>
        <p:nvSpPr>
          <p:cNvPr id="3" name="Content Placeholder 2"/>
          <p:cNvSpPr>
            <a:spLocks noGrp="1"/>
          </p:cNvSpPr>
          <p:nvPr>
            <p:ph idx="1"/>
          </p:nvPr>
        </p:nvSpPr>
        <p:spPr>
          <a:xfrm>
            <a:off x="838200" y="1825625"/>
            <a:ext cx="10515600" cy="2709502"/>
          </a:xfrm>
        </p:spPr>
        <p:txBody>
          <a:bodyPr>
            <a:normAutofit fontScale="85000" lnSpcReduction="20000"/>
          </a:bodyPr>
          <a:lstStyle/>
          <a:p>
            <a:r>
              <a:rPr lang="en-US" dirty="0"/>
              <a:t>VPN</a:t>
            </a:r>
          </a:p>
          <a:p>
            <a:pPr lvl="1"/>
            <a:r>
              <a:rPr lang="en-US" dirty="0"/>
              <a:t>Types</a:t>
            </a:r>
          </a:p>
          <a:p>
            <a:pPr lvl="2"/>
            <a:r>
              <a:rPr lang="en-US" dirty="0"/>
              <a:t>Policy-Based (Static Routing)</a:t>
            </a:r>
          </a:p>
          <a:p>
            <a:pPr lvl="2"/>
            <a:r>
              <a:rPr lang="en-US" dirty="0"/>
              <a:t>Route-Based (Dynamic Routing)</a:t>
            </a:r>
          </a:p>
          <a:p>
            <a:pPr lvl="2"/>
            <a:r>
              <a:rPr lang="en-US" dirty="0"/>
              <a:t>Learn more: </a:t>
            </a:r>
            <a:r>
              <a:rPr lang="en-US" dirty="0">
                <a:hlinkClick r:id="rId3"/>
              </a:rPr>
              <a:t>https://docs.microsoft.com/en-us/azure/architecture/reference-architectures/hybrid-networking/</a:t>
            </a:r>
            <a:endParaRPr lang="en-US" dirty="0"/>
          </a:p>
          <a:p>
            <a:pPr lvl="1"/>
            <a:r>
              <a:rPr lang="en-US" dirty="0"/>
              <a:t>SKUs</a:t>
            </a:r>
          </a:p>
          <a:p>
            <a:pPr lvl="2"/>
            <a:r>
              <a:rPr lang="en-US" dirty="0"/>
              <a:t>Basic (99.9% SLA)</a:t>
            </a:r>
          </a:p>
          <a:p>
            <a:pPr lvl="2"/>
            <a:r>
              <a:rPr lang="en-US" dirty="0"/>
              <a:t>Standard (99.95% SLA)</a:t>
            </a:r>
          </a:p>
          <a:p>
            <a:pPr lvl="2"/>
            <a:r>
              <a:rPr lang="en-US" dirty="0"/>
              <a:t>High Performance (99.95% SLA)</a:t>
            </a:r>
          </a:p>
          <a:p>
            <a:pPr lvl="1"/>
            <a:endParaRPr lang="en-US" dirty="0"/>
          </a:p>
          <a:p>
            <a:pPr lvl="1"/>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455142399"/>
              </p:ext>
            </p:extLst>
          </p:nvPr>
        </p:nvGraphicFramePr>
        <p:xfrm>
          <a:off x="548336" y="4535127"/>
          <a:ext cx="10515600" cy="2240632"/>
        </p:xfrm>
        <a:graphic>
          <a:graphicData uri="http://schemas.openxmlformats.org/drawingml/2006/table">
            <a:tbl>
              <a:tblPr/>
              <a:tblGrid>
                <a:gridCol w="2103120">
                  <a:extLst>
                    <a:ext uri="{9D8B030D-6E8A-4147-A177-3AD203B41FA5}">
                      <a16:colId xmlns:a16="http://schemas.microsoft.com/office/drawing/2014/main" val="3399893684"/>
                    </a:ext>
                  </a:extLst>
                </a:gridCol>
                <a:gridCol w="2103120">
                  <a:extLst>
                    <a:ext uri="{9D8B030D-6E8A-4147-A177-3AD203B41FA5}">
                      <a16:colId xmlns:a16="http://schemas.microsoft.com/office/drawing/2014/main" val="1324920072"/>
                    </a:ext>
                  </a:extLst>
                </a:gridCol>
                <a:gridCol w="2103120">
                  <a:extLst>
                    <a:ext uri="{9D8B030D-6E8A-4147-A177-3AD203B41FA5}">
                      <a16:colId xmlns:a16="http://schemas.microsoft.com/office/drawing/2014/main" val="3511199708"/>
                    </a:ext>
                  </a:extLst>
                </a:gridCol>
                <a:gridCol w="2103120">
                  <a:extLst>
                    <a:ext uri="{9D8B030D-6E8A-4147-A177-3AD203B41FA5}">
                      <a16:colId xmlns:a16="http://schemas.microsoft.com/office/drawing/2014/main" val="2463085448"/>
                    </a:ext>
                  </a:extLst>
                </a:gridCol>
                <a:gridCol w="2103120">
                  <a:extLst>
                    <a:ext uri="{9D8B030D-6E8A-4147-A177-3AD203B41FA5}">
                      <a16:colId xmlns:a16="http://schemas.microsoft.com/office/drawing/2014/main" val="2232276708"/>
                    </a:ext>
                  </a:extLst>
                </a:gridCol>
              </a:tblGrid>
              <a:tr h="854000">
                <a:tc>
                  <a:txBody>
                    <a:bodyPr/>
                    <a:lstStyle/>
                    <a:p>
                      <a:pPr algn="l" fontAlgn="b"/>
                      <a:endParaRPr lang="en-US" sz="1600" b="0" dirty="0">
                        <a:effectLst/>
                        <a:latin typeface="segoe-ui_semibold"/>
                      </a:endParaRPr>
                    </a:p>
                  </a:txBody>
                  <a:tcPr marL="88958" marR="88958" marT="66719" marB="667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a:effectLst/>
                          <a:latin typeface="segoe-ui_bold"/>
                        </a:rPr>
                        <a:t>VPN Gateway throughput (1)</a:t>
                      </a:r>
                      <a:endParaRPr lang="en-US" sz="1600" b="0">
                        <a:effectLst/>
                        <a:latin typeface="segoe-ui_semibold"/>
                      </a:endParaRPr>
                    </a:p>
                  </a:txBody>
                  <a:tcPr marL="88958" marR="88958" marT="66719" marB="667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a:effectLst/>
                          <a:latin typeface="segoe-ui_bold"/>
                        </a:rPr>
                        <a:t>VPN Gateway max IPsec tunnels (2)</a:t>
                      </a:r>
                      <a:endParaRPr lang="en-US" sz="1600" b="0">
                        <a:effectLst/>
                        <a:latin typeface="segoe-ui_semibold"/>
                      </a:endParaRPr>
                    </a:p>
                  </a:txBody>
                  <a:tcPr marL="88958" marR="88958" marT="66719" marB="667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a:effectLst/>
                          <a:latin typeface="segoe-ui_bold"/>
                        </a:rPr>
                        <a:t>ExpressRoute Gateway throughput</a:t>
                      </a:r>
                      <a:endParaRPr lang="en-US" sz="1600" b="0">
                        <a:effectLst/>
                        <a:latin typeface="segoe-ui_semibold"/>
                      </a:endParaRPr>
                    </a:p>
                  </a:txBody>
                  <a:tcPr marL="88958" marR="88958" marT="66719" marB="667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600" b="1">
                          <a:effectLst/>
                          <a:latin typeface="segoe-ui_bold"/>
                        </a:rPr>
                        <a:t>VPN Gateway and ExpressRoute coexist</a:t>
                      </a:r>
                      <a:endParaRPr lang="en-US" sz="1600" b="0">
                        <a:effectLst/>
                        <a:latin typeface="segoe-ui_semibold"/>
                      </a:endParaRPr>
                    </a:p>
                  </a:txBody>
                  <a:tcPr marL="88958" marR="88958" marT="66719" marB="66719"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2566508199"/>
                  </a:ext>
                </a:extLst>
              </a:tr>
              <a:tr h="373625">
                <a:tc>
                  <a:txBody>
                    <a:bodyPr/>
                    <a:lstStyle/>
                    <a:p>
                      <a:pPr fontAlgn="t"/>
                      <a:r>
                        <a:rPr lang="en-US" sz="1600" b="1">
                          <a:effectLst/>
                          <a:latin typeface="segoe-ui_bold"/>
                        </a:rPr>
                        <a:t>Basic SKU (3)(5)(6)</a:t>
                      </a:r>
                      <a:endParaRPr lang="en-US" sz="1600">
                        <a:effectLst/>
                      </a:endParaRP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100 Mbps</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10</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500 Mbps (6)</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No</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357034537"/>
                  </a:ext>
                </a:extLst>
              </a:tr>
              <a:tr h="373625">
                <a:tc>
                  <a:txBody>
                    <a:bodyPr/>
                    <a:lstStyle/>
                    <a:p>
                      <a:pPr fontAlgn="t"/>
                      <a:r>
                        <a:rPr lang="en-US" sz="1600" b="1">
                          <a:effectLst/>
                          <a:latin typeface="segoe-ui_bold"/>
                        </a:rPr>
                        <a:t>Standard SKU (4)(5)</a:t>
                      </a:r>
                      <a:endParaRPr lang="en-US" sz="1600">
                        <a:effectLst/>
                      </a:endParaRP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100 Mbps</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10</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1000 Mbps</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Yes</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635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3456945193"/>
                  </a:ext>
                </a:extLst>
              </a:tr>
              <a:tr h="613813">
                <a:tc>
                  <a:txBody>
                    <a:bodyPr/>
                    <a:lstStyle/>
                    <a:p>
                      <a:pPr fontAlgn="t"/>
                      <a:r>
                        <a:rPr lang="en-US" sz="1600" b="1">
                          <a:effectLst/>
                          <a:latin typeface="segoe-ui_bold"/>
                        </a:rPr>
                        <a:t>High Performance SKU (4)</a:t>
                      </a:r>
                      <a:endParaRPr lang="en-US" sz="1600">
                        <a:effectLst/>
                      </a:endParaRP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200 Mbps</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dirty="0">
                          <a:effectLst/>
                        </a:rPr>
                        <a:t>30</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a:effectLst/>
                        </a:rPr>
                        <a:t>2000 Mbps</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sz="1600" dirty="0">
                          <a:effectLst/>
                        </a:rPr>
                        <a:t>Yes</a:t>
                      </a:r>
                    </a:p>
                  </a:txBody>
                  <a:tcPr marL="88958" marR="88958" marT="66719" marB="66719">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6350"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2372443811"/>
                  </a:ext>
                </a:extLst>
              </a:tr>
            </a:tbl>
          </a:graphicData>
        </a:graphic>
      </p:graphicFrame>
      <p:sp>
        <p:nvSpPr>
          <p:cNvPr id="7" name="Rectangle 1"/>
          <p:cNvSpPr>
            <a:spLocks noChangeArrowheads="1"/>
          </p:cNvSpPr>
          <p:nvPr/>
        </p:nvSpPr>
        <p:spPr bwMode="auto">
          <a:xfrm>
            <a:off x="1079938" y="3533127"/>
            <a:ext cx="161917" cy="41481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60287" tIns="68241" rIns="0" bIns="68241"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56932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VPN</a:t>
            </a:r>
          </a:p>
        </p:txBody>
      </p:sp>
      <p:sp>
        <p:nvSpPr>
          <p:cNvPr id="7" name="Rectangle 1"/>
          <p:cNvSpPr>
            <a:spLocks noChangeArrowheads="1"/>
          </p:cNvSpPr>
          <p:nvPr/>
        </p:nvSpPr>
        <p:spPr bwMode="auto">
          <a:xfrm>
            <a:off x="1079938" y="3533127"/>
            <a:ext cx="161917" cy="41481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60287" tIns="68241" rIns="0" bIns="68241"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16" name="Content Placeholder 15"/>
          <p:cNvGraphicFramePr>
            <a:graphicFrameLocks noGrp="1"/>
          </p:cNvGraphicFramePr>
          <p:nvPr>
            <p:ph idx="1"/>
          </p:nvPr>
        </p:nvGraphicFramePr>
        <p:xfrm>
          <a:off x="1037157" y="1742579"/>
          <a:ext cx="10117685" cy="4351661"/>
        </p:xfrm>
        <a:graphic>
          <a:graphicData uri="http://schemas.openxmlformats.org/drawingml/2006/table">
            <a:tbl>
              <a:tblPr firstRow="1" firstCol="1" bandRow="1">
                <a:tableStyleId>{5C22544A-7EE6-4342-B048-85BDC9FD1C3A}</a:tableStyleId>
              </a:tblPr>
              <a:tblGrid>
                <a:gridCol w="2023537">
                  <a:extLst>
                    <a:ext uri="{9D8B030D-6E8A-4147-A177-3AD203B41FA5}">
                      <a16:colId xmlns:a16="http://schemas.microsoft.com/office/drawing/2014/main" val="4011502946"/>
                    </a:ext>
                  </a:extLst>
                </a:gridCol>
                <a:gridCol w="2023537">
                  <a:extLst>
                    <a:ext uri="{9D8B030D-6E8A-4147-A177-3AD203B41FA5}">
                      <a16:colId xmlns:a16="http://schemas.microsoft.com/office/drawing/2014/main" val="2969178361"/>
                    </a:ext>
                  </a:extLst>
                </a:gridCol>
                <a:gridCol w="2023537">
                  <a:extLst>
                    <a:ext uri="{9D8B030D-6E8A-4147-A177-3AD203B41FA5}">
                      <a16:colId xmlns:a16="http://schemas.microsoft.com/office/drawing/2014/main" val="958022206"/>
                    </a:ext>
                  </a:extLst>
                </a:gridCol>
                <a:gridCol w="2023537">
                  <a:extLst>
                    <a:ext uri="{9D8B030D-6E8A-4147-A177-3AD203B41FA5}">
                      <a16:colId xmlns:a16="http://schemas.microsoft.com/office/drawing/2014/main" val="542864422"/>
                    </a:ext>
                  </a:extLst>
                </a:gridCol>
                <a:gridCol w="2023537">
                  <a:extLst>
                    <a:ext uri="{9D8B030D-6E8A-4147-A177-3AD203B41FA5}">
                      <a16:colId xmlns:a16="http://schemas.microsoft.com/office/drawing/2014/main" val="910512654"/>
                    </a:ext>
                  </a:extLst>
                </a:gridCol>
              </a:tblGrid>
              <a:tr h="581400">
                <a:tc>
                  <a:txBody>
                    <a:bodyPr/>
                    <a:lstStyle/>
                    <a:p>
                      <a:pPr>
                        <a:lnSpc>
                          <a:spcPct val="107000"/>
                        </a:lnSpc>
                      </a:pPr>
                      <a:endParaRPr lang="en-US" sz="1100">
                        <a:effectLst/>
                        <a:latin typeface="Calibri" panose="020F0502020204030204" pitchFamily="34" charset="0"/>
                        <a:cs typeface="Times New Roman" panose="02020603050405020304" pitchFamily="18" charset="0"/>
                      </a:endParaRPr>
                    </a:p>
                  </a:txBody>
                  <a:tcPr marL="9165" marR="9165" marT="9165" marB="9165" anchor="ctr"/>
                </a:tc>
                <a:tc>
                  <a:txBody>
                    <a:bodyPr/>
                    <a:lstStyle/>
                    <a:p>
                      <a:pPr marL="0" marR="0" algn="ctr">
                        <a:lnSpc>
                          <a:spcPct val="160000"/>
                        </a:lnSpc>
                        <a:spcBef>
                          <a:spcPts val="0"/>
                        </a:spcBef>
                        <a:spcAft>
                          <a:spcPts val="0"/>
                        </a:spcAft>
                      </a:pPr>
                      <a:r>
                        <a:rPr lang="en-US" sz="1200">
                          <a:effectLst/>
                        </a:rPr>
                        <a:t>PolicyBased Basic VPN Gateway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gn="ctr">
                        <a:lnSpc>
                          <a:spcPct val="160000"/>
                        </a:lnSpc>
                        <a:spcBef>
                          <a:spcPts val="0"/>
                        </a:spcBef>
                        <a:spcAft>
                          <a:spcPts val="0"/>
                        </a:spcAft>
                      </a:pPr>
                      <a:r>
                        <a:rPr lang="en-US" sz="1200">
                          <a:effectLst/>
                        </a:rPr>
                        <a:t>RouteBased Basic VPN Gateway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gn="ctr">
                        <a:lnSpc>
                          <a:spcPct val="160000"/>
                        </a:lnSpc>
                        <a:spcBef>
                          <a:spcPts val="0"/>
                        </a:spcBef>
                        <a:spcAft>
                          <a:spcPts val="0"/>
                        </a:spcAft>
                      </a:pPr>
                      <a:r>
                        <a:rPr lang="en-US" sz="1200">
                          <a:effectLst/>
                        </a:rPr>
                        <a:t>RouteBased Standard VPN Gateway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gn="ctr">
                        <a:lnSpc>
                          <a:spcPct val="160000"/>
                        </a:lnSpc>
                        <a:spcBef>
                          <a:spcPts val="0"/>
                        </a:spcBef>
                        <a:spcAft>
                          <a:spcPts val="0"/>
                        </a:spcAft>
                      </a:pPr>
                      <a:r>
                        <a:rPr lang="en-US" sz="1200">
                          <a:effectLst/>
                        </a:rPr>
                        <a:t>RouteBased High Performance VPN Gateway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extLst>
                  <a:ext uri="{0D108BD9-81ED-4DB2-BD59-A6C34878D82A}">
                    <a16:rowId xmlns:a16="http://schemas.microsoft.com/office/drawing/2014/main" val="2196260172"/>
                  </a:ext>
                </a:extLst>
              </a:tr>
              <a:tr h="581400">
                <a:tc>
                  <a:txBody>
                    <a:bodyPr/>
                    <a:lstStyle/>
                    <a:p>
                      <a:pPr marL="0" marR="0">
                        <a:lnSpc>
                          <a:spcPct val="160000"/>
                        </a:lnSpc>
                        <a:spcBef>
                          <a:spcPts val="0"/>
                        </a:spcBef>
                        <a:spcAft>
                          <a:spcPts val="0"/>
                        </a:spcAft>
                      </a:pPr>
                      <a:r>
                        <a:rPr lang="en-US" sz="1200">
                          <a:effectLst/>
                        </a:rPr>
                        <a:t>Site-to-Site connectivity (S2S)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PolicyBased VPN configuration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RouteBased VPN configuration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RouteBased VPN configuration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RouteBased VPN configuration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extLst>
                  <a:ext uri="{0D108BD9-81ED-4DB2-BD59-A6C34878D82A}">
                    <a16:rowId xmlns:a16="http://schemas.microsoft.com/office/drawing/2014/main" val="4120321484"/>
                  </a:ext>
                </a:extLst>
              </a:tr>
              <a:tr h="581400">
                <a:tc>
                  <a:txBody>
                    <a:bodyPr/>
                    <a:lstStyle/>
                    <a:p>
                      <a:pPr marL="0" marR="0">
                        <a:lnSpc>
                          <a:spcPct val="160000"/>
                        </a:lnSpc>
                        <a:spcBef>
                          <a:spcPts val="0"/>
                        </a:spcBef>
                        <a:spcAft>
                          <a:spcPts val="0"/>
                        </a:spcAft>
                      </a:pPr>
                      <a:r>
                        <a:rPr lang="en-US" sz="1200">
                          <a:effectLst/>
                        </a:rPr>
                        <a:t>Point-to-Site connectivity (P2S)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Not supported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Supported (Can coexist with S2S)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Supported (Can coexist with S2S)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Supported (Can coexist with S2S)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extLst>
                  <a:ext uri="{0D108BD9-81ED-4DB2-BD59-A6C34878D82A}">
                    <a16:rowId xmlns:a16="http://schemas.microsoft.com/office/drawing/2014/main" val="3691025545"/>
                  </a:ext>
                </a:extLst>
              </a:tr>
              <a:tr h="862936">
                <a:tc>
                  <a:txBody>
                    <a:bodyPr/>
                    <a:lstStyle/>
                    <a:p>
                      <a:pPr marL="0" marR="0">
                        <a:lnSpc>
                          <a:spcPct val="160000"/>
                        </a:lnSpc>
                        <a:spcBef>
                          <a:spcPts val="0"/>
                        </a:spcBef>
                        <a:spcAft>
                          <a:spcPts val="0"/>
                        </a:spcAft>
                      </a:pPr>
                      <a:r>
                        <a:rPr lang="en-US" sz="1200">
                          <a:effectLst/>
                        </a:rPr>
                        <a:t>Authentication method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Pre-shared key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Pre-shared key for S2S connectivity, Certificates for P2S connectivity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Pre-shared key for S2S connectivity, Certificates for P2S connectivity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Pre-shared key for S2S connectivity, Certificates for P2S connectivity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extLst>
                  <a:ext uri="{0D108BD9-81ED-4DB2-BD59-A6C34878D82A}">
                    <a16:rowId xmlns:a16="http://schemas.microsoft.com/office/drawing/2014/main" val="118669652"/>
                  </a:ext>
                </a:extLst>
              </a:tr>
              <a:tr h="581400">
                <a:tc>
                  <a:txBody>
                    <a:bodyPr/>
                    <a:lstStyle/>
                    <a:p>
                      <a:pPr marL="0" marR="0">
                        <a:lnSpc>
                          <a:spcPct val="160000"/>
                        </a:lnSpc>
                        <a:spcBef>
                          <a:spcPts val="0"/>
                        </a:spcBef>
                        <a:spcAft>
                          <a:spcPts val="0"/>
                        </a:spcAft>
                      </a:pPr>
                      <a:r>
                        <a:rPr lang="en-US" sz="1200">
                          <a:effectLst/>
                        </a:rPr>
                        <a:t>Maximum number of S2S connections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30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extLst>
                  <a:ext uri="{0D108BD9-81ED-4DB2-BD59-A6C34878D82A}">
                    <a16:rowId xmlns:a16="http://schemas.microsoft.com/office/drawing/2014/main" val="1522331488"/>
                  </a:ext>
                </a:extLst>
              </a:tr>
              <a:tr h="581400">
                <a:tc>
                  <a:txBody>
                    <a:bodyPr/>
                    <a:lstStyle/>
                    <a:p>
                      <a:pPr marL="0" marR="0">
                        <a:lnSpc>
                          <a:spcPct val="160000"/>
                        </a:lnSpc>
                        <a:spcBef>
                          <a:spcPts val="0"/>
                        </a:spcBef>
                        <a:spcAft>
                          <a:spcPts val="0"/>
                        </a:spcAft>
                      </a:pPr>
                      <a:r>
                        <a:rPr lang="en-US" sz="1200">
                          <a:effectLst/>
                        </a:rPr>
                        <a:t>Maximum number of P2S connections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Not supported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128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128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128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extLst>
                  <a:ext uri="{0D108BD9-81ED-4DB2-BD59-A6C34878D82A}">
                    <a16:rowId xmlns:a16="http://schemas.microsoft.com/office/drawing/2014/main" val="2161016407"/>
                  </a:ext>
                </a:extLst>
              </a:tr>
              <a:tr h="581400">
                <a:tc>
                  <a:txBody>
                    <a:bodyPr/>
                    <a:lstStyle/>
                    <a:p>
                      <a:pPr marL="0" marR="0">
                        <a:lnSpc>
                          <a:spcPct val="160000"/>
                        </a:lnSpc>
                        <a:spcBef>
                          <a:spcPts val="0"/>
                        </a:spcBef>
                        <a:spcAft>
                          <a:spcPts val="0"/>
                        </a:spcAft>
                      </a:pPr>
                      <a:r>
                        <a:rPr lang="en-US" sz="1200">
                          <a:effectLst/>
                        </a:rPr>
                        <a:t>Active routing support (BGP)</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Not supported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Not supported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a:effectLst/>
                        </a:rPr>
                        <a:t>Supported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tc>
                  <a:txBody>
                    <a:bodyPr/>
                    <a:lstStyle/>
                    <a:p>
                      <a:pPr marL="0" marR="0">
                        <a:lnSpc>
                          <a:spcPct val="160000"/>
                        </a:lnSpc>
                        <a:spcBef>
                          <a:spcPts val="0"/>
                        </a:spcBef>
                        <a:spcAft>
                          <a:spcPts val="0"/>
                        </a:spcAft>
                      </a:pPr>
                      <a:r>
                        <a:rPr lang="en-US" sz="1200" dirty="0">
                          <a:effectLst/>
                        </a:rPr>
                        <a:t>Supported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165" marR="9165" marT="9165" marB="9165" anchor="ctr"/>
                </a:tc>
                <a:extLst>
                  <a:ext uri="{0D108BD9-81ED-4DB2-BD59-A6C34878D82A}">
                    <a16:rowId xmlns:a16="http://schemas.microsoft.com/office/drawing/2014/main" val="1785481622"/>
                  </a:ext>
                </a:extLst>
              </a:tr>
            </a:tbl>
          </a:graphicData>
        </a:graphic>
      </p:graphicFrame>
      <p:sp>
        <p:nvSpPr>
          <p:cNvPr id="17" name="TextBox 16"/>
          <p:cNvSpPr txBox="1"/>
          <p:nvPr/>
        </p:nvSpPr>
        <p:spPr>
          <a:xfrm>
            <a:off x="1037157" y="6415917"/>
            <a:ext cx="6015686" cy="523220"/>
          </a:xfrm>
          <a:prstGeom prst="rect">
            <a:avLst/>
          </a:prstGeom>
          <a:noFill/>
        </p:spPr>
        <p:txBody>
          <a:bodyPr wrap="none" rtlCol="0">
            <a:spAutoFit/>
          </a:bodyPr>
          <a:lstStyle/>
          <a:p>
            <a:r>
              <a:rPr lang="en-US" sz="1400" dirty="0">
                <a:hlinkClick r:id="rId3"/>
              </a:rPr>
              <a:t>https://docs.microsoft.com/en-us/azure/vpn-gateway/vpn-gateway-plan-design</a:t>
            </a:r>
            <a:endParaRPr lang="en-US" sz="1400" dirty="0"/>
          </a:p>
          <a:p>
            <a:endParaRPr lang="en-US" sz="1400" dirty="0"/>
          </a:p>
        </p:txBody>
      </p:sp>
    </p:spTree>
    <p:extLst>
      <p:ext uri="{BB962C8B-B14F-4D97-AF65-F5344CB8AC3E}">
        <p14:creationId xmlns:p14="http://schemas.microsoft.com/office/powerpoint/2010/main" val="200998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VPN</a:t>
            </a:r>
          </a:p>
        </p:txBody>
      </p:sp>
      <p:sp>
        <p:nvSpPr>
          <p:cNvPr id="3" name="Content Placeholder 2"/>
          <p:cNvSpPr>
            <a:spLocks noGrp="1"/>
          </p:cNvSpPr>
          <p:nvPr>
            <p:ph idx="1"/>
          </p:nvPr>
        </p:nvSpPr>
        <p:spPr>
          <a:xfrm>
            <a:off x="838200" y="1537758"/>
            <a:ext cx="5449711" cy="4351338"/>
          </a:xfrm>
        </p:spPr>
        <p:txBody>
          <a:bodyPr/>
          <a:lstStyle/>
          <a:p>
            <a:r>
              <a:rPr lang="en-US" sz="2400" dirty="0"/>
              <a:t>On-Premises VPN appliances</a:t>
            </a:r>
          </a:p>
          <a:p>
            <a:pPr lvl="1"/>
            <a:r>
              <a:rPr lang="en-US" sz="1600" dirty="0">
                <a:hlinkClick r:id="rId3"/>
              </a:rPr>
              <a:t>https://docs.microsoft.com/en-us/azure/vpn-gateway/vpn-gateway-about-vpn-device</a:t>
            </a:r>
            <a:endParaRPr lang="en-US" sz="1600" dirty="0"/>
          </a:p>
          <a:p>
            <a:r>
              <a:rPr lang="en-US" sz="2400" dirty="0"/>
              <a:t>Point-to-Site, Site-to-Site, ExpressRoute</a:t>
            </a:r>
          </a:p>
          <a:p>
            <a:pPr lvl="1"/>
            <a:r>
              <a:rPr lang="en-US" sz="1600" dirty="0">
                <a:hlinkClick r:id="rId4"/>
              </a:rPr>
              <a:t>https://docs.microsoft.com/en-us/azure/vpn-gateway/vpn-gateway-about-vpn-devices</a:t>
            </a:r>
            <a:endParaRPr lang="en-US" sz="1600" dirty="0"/>
          </a:p>
          <a:p>
            <a:r>
              <a:rPr lang="en-US" sz="2400" dirty="0"/>
              <a:t>ExpressRoute &amp; Site-to-Site Co-Exist</a:t>
            </a:r>
          </a:p>
          <a:p>
            <a:pPr lvl="1"/>
            <a:r>
              <a:rPr lang="en-US" sz="1400" dirty="0">
                <a:hlinkClick r:id="rId5"/>
              </a:rPr>
              <a:t>https://docs.microsoft.com/en-us/azure/expressroute/expressroute-howto-coexist-resource-manager</a:t>
            </a:r>
            <a:endParaRPr lang="en-US" sz="1400" dirty="0"/>
          </a:p>
          <a:p>
            <a:pPr lvl="1"/>
            <a:endParaRPr lang="en-US" dirty="0"/>
          </a:p>
          <a:p>
            <a:endParaRPr lang="en-US" dirty="0"/>
          </a:p>
          <a:p>
            <a:endParaRPr lang="en-US" dirty="0"/>
          </a:p>
        </p:txBody>
      </p:sp>
      <p:pic>
        <p:nvPicPr>
          <p:cNvPr id="8198" name="Picture 6" descr="Coexist"/>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91184" y="173965"/>
            <a:ext cx="6387759" cy="2327010"/>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descr="Coexist"/>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50039" y="2692135"/>
            <a:ext cx="5777123" cy="270948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icture containing clipart&#10;&#10;Description generated with very high confidence">
            <a:extLst>
              <a:ext uri="{FF2B5EF4-FFF2-40B4-BE49-F238E27FC236}">
                <a16:creationId xmlns:a16="http://schemas.microsoft.com/office/drawing/2014/main" id="{A6D4575F-F2E9-4E7C-B349-B8D51B46FF7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9930" y="4992517"/>
            <a:ext cx="397933" cy="567884"/>
          </a:xfrm>
          <a:prstGeom prst="rect">
            <a:avLst/>
          </a:prstGeom>
        </p:spPr>
      </p:pic>
      <p:sp>
        <p:nvSpPr>
          <p:cNvPr id="7" name="TextBox 6">
            <a:extLst>
              <a:ext uri="{FF2B5EF4-FFF2-40B4-BE49-F238E27FC236}">
                <a16:creationId xmlns:a16="http://schemas.microsoft.com/office/drawing/2014/main" id="{B2C170F5-3A82-4DF8-8F84-CEAC673F815A}"/>
              </a:ext>
            </a:extLst>
          </p:cNvPr>
          <p:cNvSpPr txBox="1"/>
          <p:nvPr/>
        </p:nvSpPr>
        <p:spPr>
          <a:xfrm>
            <a:off x="1360634" y="4960236"/>
            <a:ext cx="3996267" cy="369332"/>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accent2">
                    <a:lumMod val="75000"/>
                  </a:schemeClr>
                </a:solidFill>
              </a:rPr>
              <a:t>Point-to-Site supports Mac clients</a:t>
            </a:r>
          </a:p>
        </p:txBody>
      </p:sp>
    </p:spTree>
    <p:extLst>
      <p:ext uri="{BB962C8B-B14F-4D97-AF65-F5344CB8AC3E}">
        <p14:creationId xmlns:p14="http://schemas.microsoft.com/office/powerpoint/2010/main" val="2950424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1226" y="227942"/>
            <a:ext cx="9308526" cy="563682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Hybrid: Express Route</a:t>
            </a:r>
          </a:p>
        </p:txBody>
      </p:sp>
      <p:sp>
        <p:nvSpPr>
          <p:cNvPr id="3" name="Content Placeholder 2"/>
          <p:cNvSpPr>
            <a:spLocks noGrp="1"/>
          </p:cNvSpPr>
          <p:nvPr>
            <p:ph idx="1"/>
          </p:nvPr>
        </p:nvSpPr>
        <p:spPr/>
        <p:txBody>
          <a:bodyPr/>
          <a:lstStyle/>
          <a:p>
            <a:pPr lvl="1"/>
            <a:endParaRPr lang="en-US" dirty="0"/>
          </a:p>
          <a:p>
            <a:r>
              <a:rPr lang="en-US" dirty="0"/>
              <a:t>Express</a:t>
            </a:r>
            <a:br>
              <a:rPr lang="en-US" dirty="0"/>
            </a:br>
            <a:r>
              <a:rPr lang="en-US" dirty="0"/>
              <a:t>Route</a:t>
            </a:r>
          </a:p>
        </p:txBody>
      </p:sp>
      <p:pic>
        <p:nvPicPr>
          <p:cNvPr id="5" name="Picture 4" descr="A picture containing clipart&#10;&#10;Description generated with very high confidence">
            <a:extLst>
              <a:ext uri="{FF2B5EF4-FFF2-40B4-BE49-F238E27FC236}">
                <a16:creationId xmlns:a16="http://schemas.microsoft.com/office/drawing/2014/main" id="{AAF392AA-79EF-4783-BD6C-42A1CCB3F53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0118" y="4564847"/>
            <a:ext cx="397933" cy="567884"/>
          </a:xfrm>
          <a:prstGeom prst="rect">
            <a:avLst/>
          </a:prstGeom>
        </p:spPr>
      </p:pic>
      <p:sp>
        <p:nvSpPr>
          <p:cNvPr id="6" name="TextBox 5">
            <a:extLst>
              <a:ext uri="{FF2B5EF4-FFF2-40B4-BE49-F238E27FC236}">
                <a16:creationId xmlns:a16="http://schemas.microsoft.com/office/drawing/2014/main" id="{D1BB2B4E-AC35-43B5-9434-E85F420629E4}"/>
              </a:ext>
            </a:extLst>
          </p:cNvPr>
          <p:cNvSpPr txBox="1"/>
          <p:nvPr/>
        </p:nvSpPr>
        <p:spPr>
          <a:xfrm>
            <a:off x="5010822" y="4532566"/>
            <a:ext cx="3996267" cy="646331"/>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accent2">
                    <a:lumMod val="75000"/>
                  </a:schemeClr>
                </a:solidFill>
              </a:rPr>
              <a:t>Merged Public &amp; </a:t>
            </a:r>
            <a:br>
              <a:rPr lang="en-US" b="1" dirty="0">
                <a:solidFill>
                  <a:schemeClr val="accent2">
                    <a:lumMod val="75000"/>
                  </a:schemeClr>
                </a:solidFill>
              </a:rPr>
            </a:br>
            <a:r>
              <a:rPr lang="en-US" b="1" dirty="0">
                <a:solidFill>
                  <a:schemeClr val="accent2">
                    <a:lumMod val="75000"/>
                  </a:schemeClr>
                </a:solidFill>
              </a:rPr>
              <a:t>Microsoft Peering</a:t>
            </a:r>
          </a:p>
        </p:txBody>
      </p:sp>
    </p:spTree>
    <p:extLst>
      <p:ext uri="{BB962C8B-B14F-4D97-AF65-F5344CB8AC3E}">
        <p14:creationId xmlns:p14="http://schemas.microsoft.com/office/powerpoint/2010/main" val="2147812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69">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346066"/>
            <a:ext cx="9144000" cy="552413"/>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54" name="Title 53">
            <a:extLst>
              <a:ext uri="{FF2B5EF4-FFF2-40B4-BE49-F238E27FC236}">
                <a16:creationId xmlns:a16="http://schemas.microsoft.com/office/drawing/2014/main" id="{5A9C5B12-C943-426B-A8B2-CCFC3E4B52FE}"/>
              </a:ext>
            </a:extLst>
          </p:cNvPr>
          <p:cNvSpPr>
            <a:spLocks noGrp="1"/>
          </p:cNvSpPr>
          <p:nvPr>
            <p:ph type="title"/>
          </p:nvPr>
        </p:nvSpPr>
        <p:spPr>
          <a:xfrm>
            <a:off x="1941399" y="1339851"/>
            <a:ext cx="8408194" cy="558627"/>
          </a:xfrm>
        </p:spPr>
        <p:txBody>
          <a:bodyPr>
            <a:normAutofit/>
          </a:bodyPr>
          <a:lstStyle/>
          <a:p>
            <a:pPr algn="ctr"/>
            <a:r>
              <a:rPr lang="en-US" sz="2400" dirty="0">
                <a:solidFill>
                  <a:schemeClr val="bg1"/>
                </a:solidFill>
              </a:rPr>
              <a:t>Express Route Standard vs Premium Add-on</a:t>
            </a:r>
          </a:p>
        </p:txBody>
      </p:sp>
      <p:graphicFrame>
        <p:nvGraphicFramePr>
          <p:cNvPr id="6" name="Table 5">
            <a:extLst>
              <a:ext uri="{FF2B5EF4-FFF2-40B4-BE49-F238E27FC236}">
                <a16:creationId xmlns:a16="http://schemas.microsoft.com/office/drawing/2014/main" id="{124A6C33-A2A9-48DA-9C0C-9355236F3C52}"/>
              </a:ext>
            </a:extLst>
          </p:cNvPr>
          <p:cNvGraphicFramePr>
            <a:graphicFrameLocks noGrp="1"/>
          </p:cNvGraphicFramePr>
          <p:nvPr>
            <p:extLst/>
          </p:nvPr>
        </p:nvGraphicFramePr>
        <p:xfrm>
          <a:off x="6611679" y="2431482"/>
          <a:ext cx="3620386" cy="3139536"/>
        </p:xfrm>
        <a:graphic>
          <a:graphicData uri="http://schemas.openxmlformats.org/drawingml/2006/table">
            <a:tbl>
              <a:tblPr/>
              <a:tblGrid>
                <a:gridCol w="1028700">
                  <a:extLst>
                    <a:ext uri="{9D8B030D-6E8A-4147-A177-3AD203B41FA5}">
                      <a16:colId xmlns:a16="http://schemas.microsoft.com/office/drawing/2014/main" val="3104857422"/>
                    </a:ext>
                  </a:extLst>
                </a:gridCol>
                <a:gridCol w="1156291">
                  <a:extLst>
                    <a:ext uri="{9D8B030D-6E8A-4147-A177-3AD203B41FA5}">
                      <a16:colId xmlns:a16="http://schemas.microsoft.com/office/drawing/2014/main" val="931953243"/>
                    </a:ext>
                  </a:extLst>
                </a:gridCol>
                <a:gridCol w="1435395">
                  <a:extLst>
                    <a:ext uri="{9D8B030D-6E8A-4147-A177-3AD203B41FA5}">
                      <a16:colId xmlns:a16="http://schemas.microsoft.com/office/drawing/2014/main" val="3637846521"/>
                    </a:ext>
                  </a:extLst>
                </a:gridCol>
              </a:tblGrid>
              <a:tr h="774576">
                <a:tc>
                  <a:txBody>
                    <a:bodyPr/>
                    <a:lstStyle/>
                    <a:p>
                      <a:pPr algn="l" fontAlgn="b"/>
                      <a:r>
                        <a:rPr lang="en-US" sz="1100" b="1">
                          <a:effectLst/>
                          <a:latin typeface="segoe-ui_bold"/>
                        </a:rPr>
                        <a:t>Circuit Size</a:t>
                      </a:r>
                      <a:endParaRPr lang="en-US" sz="1100" b="0">
                        <a:effectLst/>
                        <a:latin typeface="segoe-ui_semibold"/>
                      </a:endParaRPr>
                    </a:p>
                  </a:txBody>
                  <a:tcPr marL="85320" marR="85320" marT="63990" marB="6399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100" b="1" dirty="0">
                          <a:effectLst/>
                          <a:latin typeface="segoe-ui_bold"/>
                        </a:rPr>
                        <a:t>Number of VNet links for standard</a:t>
                      </a:r>
                      <a:endParaRPr lang="en-US" sz="1100" b="0" dirty="0">
                        <a:effectLst/>
                        <a:latin typeface="segoe-ui_semibold"/>
                      </a:endParaRPr>
                    </a:p>
                  </a:txBody>
                  <a:tcPr marL="85320" marR="85320" marT="63990" marB="6399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100" b="1" dirty="0">
                          <a:effectLst/>
                          <a:latin typeface="segoe-ui_bold"/>
                        </a:rPr>
                        <a:t>Number of VNet Links with Premium add-on</a:t>
                      </a:r>
                      <a:endParaRPr lang="en-US" sz="1100" b="0" dirty="0">
                        <a:effectLst/>
                        <a:latin typeface="segoe-ui_semibold"/>
                      </a:endParaRPr>
                    </a:p>
                  </a:txBody>
                  <a:tcPr marL="85320" marR="85320" marT="63990" marB="6399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3878541458"/>
                  </a:ext>
                </a:extLst>
              </a:tr>
              <a:tr h="288235">
                <a:tc>
                  <a:txBody>
                    <a:bodyPr/>
                    <a:lstStyle/>
                    <a:p>
                      <a:pPr fontAlgn="t"/>
                      <a:r>
                        <a:rPr lang="en-US" sz="1100">
                          <a:effectLst/>
                        </a:rPr>
                        <a:t>50 Mbps</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10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20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2538011258"/>
                  </a:ext>
                </a:extLst>
              </a:tr>
              <a:tr h="288235">
                <a:tc>
                  <a:txBody>
                    <a:bodyPr/>
                    <a:lstStyle/>
                    <a:p>
                      <a:pPr fontAlgn="t"/>
                      <a:r>
                        <a:rPr lang="en-US" sz="1100">
                          <a:effectLst/>
                        </a:rPr>
                        <a:t>100 Mbps</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10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dirty="0">
                          <a:effectLst/>
                        </a:rPr>
                        <a:t>25</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586830316"/>
                  </a:ext>
                </a:extLst>
              </a:tr>
              <a:tr h="288235">
                <a:tc>
                  <a:txBody>
                    <a:bodyPr/>
                    <a:lstStyle/>
                    <a:p>
                      <a:pPr fontAlgn="t"/>
                      <a:r>
                        <a:rPr lang="en-US" sz="1100">
                          <a:effectLst/>
                        </a:rPr>
                        <a:t>200 Mbps</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10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25</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993457006"/>
                  </a:ext>
                </a:extLst>
              </a:tr>
              <a:tr h="288235">
                <a:tc>
                  <a:txBody>
                    <a:bodyPr/>
                    <a:lstStyle/>
                    <a:p>
                      <a:pPr fontAlgn="t"/>
                      <a:r>
                        <a:rPr lang="en-US" sz="1100" dirty="0">
                          <a:effectLst/>
                        </a:rPr>
                        <a:t>500 Mbps</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10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40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314638310"/>
                  </a:ext>
                </a:extLst>
              </a:tr>
              <a:tr h="288235">
                <a:tc>
                  <a:txBody>
                    <a:bodyPr/>
                    <a:lstStyle/>
                    <a:p>
                      <a:pPr fontAlgn="t"/>
                      <a:r>
                        <a:rPr lang="en-US" sz="1100">
                          <a:effectLst/>
                        </a:rPr>
                        <a:t>1 Gbps</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10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50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137234072"/>
                  </a:ext>
                </a:extLst>
              </a:tr>
              <a:tr h="288235">
                <a:tc>
                  <a:txBody>
                    <a:bodyPr/>
                    <a:lstStyle/>
                    <a:p>
                      <a:pPr fontAlgn="t"/>
                      <a:r>
                        <a:rPr lang="en-US" sz="1100" dirty="0">
                          <a:effectLst/>
                        </a:rPr>
                        <a:t>2 Gbps</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10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60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653775273"/>
                  </a:ext>
                </a:extLst>
              </a:tr>
              <a:tr h="288235">
                <a:tc>
                  <a:txBody>
                    <a:bodyPr/>
                    <a:lstStyle/>
                    <a:p>
                      <a:pPr fontAlgn="t"/>
                      <a:r>
                        <a:rPr lang="en-US" sz="1100">
                          <a:effectLst/>
                        </a:rPr>
                        <a:t>5 Gbps</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10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a:effectLst/>
                        </a:rPr>
                        <a:t>75</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096623584"/>
                  </a:ext>
                </a:extLst>
              </a:tr>
              <a:tr h="288235">
                <a:tc>
                  <a:txBody>
                    <a:bodyPr/>
                    <a:lstStyle/>
                    <a:p>
                      <a:pPr fontAlgn="t"/>
                      <a:r>
                        <a:rPr lang="en-US" sz="1100">
                          <a:effectLst/>
                        </a:rPr>
                        <a:t>10 Gbps</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dirty="0">
                          <a:effectLst/>
                        </a:rPr>
                        <a:t>10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dirty="0">
                          <a:effectLst/>
                        </a:rPr>
                        <a:t>100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1270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2501860031"/>
                  </a:ext>
                </a:extLst>
              </a:tr>
            </a:tbl>
          </a:graphicData>
        </a:graphic>
      </p:graphicFrame>
      <p:graphicFrame>
        <p:nvGraphicFramePr>
          <p:cNvPr id="7" name="Table 6">
            <a:extLst>
              <a:ext uri="{FF2B5EF4-FFF2-40B4-BE49-F238E27FC236}">
                <a16:creationId xmlns:a16="http://schemas.microsoft.com/office/drawing/2014/main" id="{F44BFD39-FA42-4B11-A144-EAEB0888BC76}"/>
              </a:ext>
            </a:extLst>
          </p:cNvPr>
          <p:cNvGraphicFramePr>
            <a:graphicFrameLocks noGrp="1"/>
          </p:cNvGraphicFramePr>
          <p:nvPr>
            <p:extLst/>
          </p:nvPr>
        </p:nvGraphicFramePr>
        <p:xfrm>
          <a:off x="1959935" y="2431482"/>
          <a:ext cx="3920686" cy="1350120"/>
        </p:xfrm>
        <a:graphic>
          <a:graphicData uri="http://schemas.openxmlformats.org/drawingml/2006/table">
            <a:tbl>
              <a:tblPr/>
              <a:tblGrid>
                <a:gridCol w="1440641">
                  <a:extLst>
                    <a:ext uri="{9D8B030D-6E8A-4147-A177-3AD203B41FA5}">
                      <a16:colId xmlns:a16="http://schemas.microsoft.com/office/drawing/2014/main" val="3104857422"/>
                    </a:ext>
                  </a:extLst>
                </a:gridCol>
                <a:gridCol w="1204137">
                  <a:extLst>
                    <a:ext uri="{9D8B030D-6E8A-4147-A177-3AD203B41FA5}">
                      <a16:colId xmlns:a16="http://schemas.microsoft.com/office/drawing/2014/main" val="931953243"/>
                    </a:ext>
                  </a:extLst>
                </a:gridCol>
                <a:gridCol w="1275908">
                  <a:extLst>
                    <a:ext uri="{9D8B030D-6E8A-4147-A177-3AD203B41FA5}">
                      <a16:colId xmlns:a16="http://schemas.microsoft.com/office/drawing/2014/main" val="3637846521"/>
                    </a:ext>
                  </a:extLst>
                </a:gridCol>
              </a:tblGrid>
              <a:tr h="382399">
                <a:tc>
                  <a:txBody>
                    <a:bodyPr/>
                    <a:lstStyle/>
                    <a:p>
                      <a:pPr algn="l" fontAlgn="b"/>
                      <a:r>
                        <a:rPr lang="en-US" sz="1100" b="1" dirty="0">
                          <a:effectLst/>
                          <a:latin typeface="segoe-ui_semibold"/>
                        </a:rPr>
                        <a:t>Number of Routes</a:t>
                      </a:r>
                    </a:p>
                  </a:txBody>
                  <a:tcPr marL="85320" marR="85320" marT="63990" marB="6399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100" b="1" dirty="0">
                          <a:effectLst/>
                          <a:latin typeface="segoe-ui_bold"/>
                        </a:rPr>
                        <a:t>Express Route</a:t>
                      </a:r>
                      <a:endParaRPr lang="en-US" sz="1100" b="1" dirty="0">
                        <a:effectLst/>
                        <a:latin typeface="segoe-ui_semibold"/>
                      </a:endParaRPr>
                    </a:p>
                  </a:txBody>
                  <a:tcPr marL="85320" marR="85320" marT="63990" marB="6399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algn="l" fontAlgn="b"/>
                      <a:r>
                        <a:rPr lang="en-US" sz="1100" b="1" dirty="0">
                          <a:effectLst/>
                          <a:latin typeface="segoe-ui_bold"/>
                        </a:rPr>
                        <a:t>Premium add-on</a:t>
                      </a:r>
                      <a:endParaRPr lang="en-US" sz="1100" b="1" dirty="0">
                        <a:effectLst/>
                        <a:latin typeface="segoe-ui_semibold"/>
                      </a:endParaRPr>
                    </a:p>
                  </a:txBody>
                  <a:tcPr marL="85320" marR="85320" marT="63990" marB="63990" anchor="b">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1270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3878541458"/>
                  </a:ext>
                </a:extLst>
              </a:tr>
              <a:tr h="288235">
                <a:tc>
                  <a:txBody>
                    <a:bodyPr/>
                    <a:lstStyle/>
                    <a:p>
                      <a:pPr fontAlgn="t"/>
                      <a:r>
                        <a:rPr lang="en-US" sz="1100" b="1" dirty="0">
                          <a:effectLst/>
                        </a:rPr>
                        <a:t>Private Peering</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b="1" dirty="0">
                          <a:effectLst/>
                        </a:rPr>
                        <a:t>4,000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b="1" dirty="0">
                          <a:effectLst/>
                        </a:rPr>
                        <a:t>10,000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2538011258"/>
                  </a:ext>
                </a:extLst>
              </a:tr>
              <a:tr h="288235">
                <a:tc>
                  <a:txBody>
                    <a:bodyPr/>
                    <a:lstStyle/>
                    <a:p>
                      <a:pPr fontAlgn="t"/>
                      <a:r>
                        <a:rPr lang="en-US" sz="1100" b="1" dirty="0">
                          <a:effectLst/>
                        </a:rPr>
                        <a:t>Public Peering</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b="1" dirty="0">
                          <a:effectLst/>
                        </a:rPr>
                        <a:t>200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b="1" dirty="0">
                          <a:effectLst/>
                        </a:rPr>
                        <a:t>200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1586830316"/>
                  </a:ext>
                </a:extLst>
              </a:tr>
              <a:tr h="288235">
                <a:tc>
                  <a:txBody>
                    <a:bodyPr/>
                    <a:lstStyle/>
                    <a:p>
                      <a:pPr fontAlgn="t"/>
                      <a:r>
                        <a:rPr lang="en-US" sz="1100" b="1" dirty="0">
                          <a:effectLst/>
                        </a:rPr>
                        <a:t>Microsoft Peering</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b="1" dirty="0">
                          <a:effectLst/>
                        </a:rPr>
                        <a:t>200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tc>
                  <a:txBody>
                    <a:bodyPr/>
                    <a:lstStyle/>
                    <a:p>
                      <a:pPr fontAlgn="t"/>
                      <a:r>
                        <a:rPr lang="en-US" sz="1100" b="1" dirty="0">
                          <a:effectLst/>
                        </a:rPr>
                        <a:t>200</a:t>
                      </a:r>
                    </a:p>
                  </a:txBody>
                  <a:tcPr marL="85320" marR="85320" marT="63990" marB="63990">
                    <a:lnL w="12700" cap="flat" cmpd="sng" algn="ctr">
                      <a:solidFill>
                        <a:srgbClr val="E3E3E3"/>
                      </a:solidFill>
                      <a:prstDash val="solid"/>
                      <a:round/>
                      <a:headEnd type="none" w="med" len="med"/>
                      <a:tailEnd type="none" w="med" len="med"/>
                    </a:lnL>
                    <a:lnR w="12700" cap="flat" cmpd="sng" algn="ctr">
                      <a:solidFill>
                        <a:srgbClr val="E3E3E3"/>
                      </a:solidFill>
                      <a:prstDash val="solid"/>
                      <a:round/>
                      <a:headEnd type="none" w="med" len="med"/>
                      <a:tailEnd type="none" w="med" len="med"/>
                    </a:lnR>
                    <a:lnT w="7620" cap="flat" cmpd="sng" algn="ctr">
                      <a:solidFill>
                        <a:srgbClr val="E3E3E3"/>
                      </a:solidFill>
                      <a:prstDash val="solid"/>
                      <a:round/>
                      <a:headEnd type="none" w="med" len="med"/>
                      <a:tailEnd type="none" w="med" len="med"/>
                    </a:lnT>
                    <a:lnB w="7620" cap="flat" cmpd="sng" algn="ctr">
                      <a:solidFill>
                        <a:srgbClr val="E3E3E3"/>
                      </a:solidFill>
                      <a:prstDash val="solid"/>
                      <a:round/>
                      <a:headEnd type="none" w="med" len="med"/>
                      <a:tailEnd type="none" w="med" len="med"/>
                    </a:lnB>
                    <a:solidFill>
                      <a:srgbClr val="FFFFFF"/>
                    </a:solidFill>
                  </a:tcPr>
                </a:tc>
                <a:extLst>
                  <a:ext uri="{0D108BD9-81ED-4DB2-BD59-A6C34878D82A}">
                    <a16:rowId xmlns:a16="http://schemas.microsoft.com/office/drawing/2014/main" val="993457006"/>
                  </a:ext>
                </a:extLst>
              </a:tr>
            </a:tbl>
          </a:graphicData>
        </a:graphic>
      </p:graphicFrame>
      <p:sp>
        <p:nvSpPr>
          <p:cNvPr id="2" name="TextBox 1">
            <a:extLst>
              <a:ext uri="{FF2B5EF4-FFF2-40B4-BE49-F238E27FC236}">
                <a16:creationId xmlns:a16="http://schemas.microsoft.com/office/drawing/2014/main" id="{A8FD7F14-3627-4C04-850A-44FCC88B6CD2}"/>
              </a:ext>
            </a:extLst>
          </p:cNvPr>
          <p:cNvSpPr txBox="1"/>
          <p:nvPr/>
        </p:nvSpPr>
        <p:spPr>
          <a:xfrm>
            <a:off x="1703077" y="4200724"/>
            <a:ext cx="4496744" cy="784830"/>
          </a:xfrm>
          <a:prstGeom prst="rect">
            <a:avLst/>
          </a:prstGeom>
          <a:noFill/>
        </p:spPr>
        <p:txBody>
          <a:bodyPr wrap="none" rtlCol="0">
            <a:spAutoFit/>
          </a:bodyPr>
          <a:lstStyle/>
          <a:p>
            <a:pPr defTabSz="685800"/>
            <a:r>
              <a:rPr lang="en-US" sz="1050" dirty="0">
                <a:solidFill>
                  <a:prstClr val="black"/>
                </a:solidFill>
                <a:latin typeface="Calibri" panose="020F0502020204030204"/>
                <a:cs typeface="Arial" charset="0"/>
              </a:rPr>
              <a:t>Global connectivity for services - An ExpressRoute circuit created in any region </a:t>
            </a:r>
          </a:p>
          <a:p>
            <a:pPr defTabSz="685800"/>
            <a:r>
              <a:rPr lang="en-US" sz="1050" dirty="0">
                <a:solidFill>
                  <a:prstClr val="black"/>
                </a:solidFill>
                <a:latin typeface="Calibri" panose="020F0502020204030204"/>
                <a:cs typeface="Arial" charset="0"/>
              </a:rPr>
              <a:t>(excluding Azure China, Azure Germany, and Azure Government cloud) </a:t>
            </a:r>
          </a:p>
          <a:p>
            <a:pPr defTabSz="685800"/>
            <a:r>
              <a:rPr lang="en-US" sz="1050" dirty="0">
                <a:solidFill>
                  <a:prstClr val="black"/>
                </a:solidFill>
                <a:latin typeface="Calibri" panose="020F0502020204030204"/>
                <a:cs typeface="Arial" charset="0"/>
              </a:rPr>
              <a:t>will have access to resources across any other region in the world.</a:t>
            </a:r>
          </a:p>
          <a:p>
            <a:pPr defTabSz="685800"/>
            <a:endParaRPr lang="en-US" sz="1350" dirty="0">
              <a:solidFill>
                <a:prstClr val="black"/>
              </a:solidFill>
              <a:latin typeface="Calibri" panose="020F0502020204030204"/>
              <a:cs typeface="Arial" charset="0"/>
            </a:endParaRPr>
          </a:p>
        </p:txBody>
      </p:sp>
    </p:spTree>
    <p:custDataLst>
      <p:tags r:id="rId1"/>
    </p:custDataLst>
    <p:extLst>
      <p:ext uri="{BB962C8B-B14F-4D97-AF65-F5344CB8AC3E}">
        <p14:creationId xmlns:p14="http://schemas.microsoft.com/office/powerpoint/2010/main" val="39047745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ExpressRoute connectivity mode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7344" y="1565257"/>
            <a:ext cx="7976558" cy="425416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Hybrid: ExpressRoute</a:t>
            </a:r>
          </a:p>
        </p:txBody>
      </p:sp>
      <p:sp>
        <p:nvSpPr>
          <p:cNvPr id="3" name="Content Placeholder 2"/>
          <p:cNvSpPr>
            <a:spLocks noGrp="1"/>
          </p:cNvSpPr>
          <p:nvPr>
            <p:ph idx="1"/>
          </p:nvPr>
        </p:nvSpPr>
        <p:spPr/>
        <p:txBody>
          <a:bodyPr/>
          <a:lstStyle/>
          <a:p>
            <a:pPr lvl="1"/>
            <a:endParaRPr lang="en-US" dirty="0"/>
          </a:p>
          <a:p>
            <a:r>
              <a:rPr lang="en-US" dirty="0"/>
              <a:t>ExpressRoute</a:t>
            </a:r>
          </a:p>
          <a:p>
            <a:pPr lvl="1"/>
            <a:r>
              <a:rPr lang="en-US" dirty="0"/>
              <a:t>Layer 2 / Layer 3</a:t>
            </a:r>
          </a:p>
        </p:txBody>
      </p:sp>
      <p:sp>
        <p:nvSpPr>
          <p:cNvPr id="4" name="TextBox 3"/>
          <p:cNvSpPr txBox="1"/>
          <p:nvPr/>
        </p:nvSpPr>
        <p:spPr>
          <a:xfrm>
            <a:off x="1484489" y="5819422"/>
            <a:ext cx="8525667" cy="646331"/>
          </a:xfrm>
          <a:prstGeom prst="rect">
            <a:avLst/>
          </a:prstGeom>
          <a:noFill/>
        </p:spPr>
        <p:txBody>
          <a:bodyPr wrap="none" rtlCol="0">
            <a:spAutoFit/>
          </a:bodyPr>
          <a:lstStyle/>
          <a:p>
            <a:r>
              <a:rPr lang="en-US" dirty="0">
                <a:hlinkClick r:id="rId4"/>
              </a:rPr>
              <a:t>https://docs.microsoft.com/en-us/azure/expressroute/expressroute-connectivity-models</a:t>
            </a:r>
            <a:endParaRPr lang="en-US" dirty="0"/>
          </a:p>
          <a:p>
            <a:endParaRPr lang="en-US" dirty="0"/>
          </a:p>
        </p:txBody>
      </p:sp>
    </p:spTree>
    <p:extLst>
      <p:ext uri="{BB962C8B-B14F-4D97-AF65-F5344CB8AC3E}">
        <p14:creationId xmlns:p14="http://schemas.microsoft.com/office/powerpoint/2010/main" val="6023390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ExpressRoute (99.95% SLA)</a:t>
            </a:r>
          </a:p>
        </p:txBody>
      </p:sp>
      <p:sp>
        <p:nvSpPr>
          <p:cNvPr id="3" name="Content Placeholder 2"/>
          <p:cNvSpPr>
            <a:spLocks noGrp="1"/>
          </p:cNvSpPr>
          <p:nvPr>
            <p:ph idx="1"/>
          </p:nvPr>
        </p:nvSpPr>
        <p:spPr>
          <a:xfrm>
            <a:off x="838200" y="1416756"/>
            <a:ext cx="10515600" cy="4760207"/>
          </a:xfrm>
        </p:spPr>
        <p:txBody>
          <a:bodyPr>
            <a:normAutofit fontScale="77500" lnSpcReduction="20000"/>
          </a:bodyPr>
          <a:lstStyle/>
          <a:p>
            <a:r>
              <a:rPr lang="en-US" dirty="0"/>
              <a:t>10 ER circuits per  region per sub (ARM)</a:t>
            </a:r>
          </a:p>
          <a:p>
            <a:r>
              <a:rPr lang="en-US" dirty="0"/>
              <a:t>Min/Max Circuit Size = 50 </a:t>
            </a:r>
            <a:r>
              <a:rPr lang="en-US" dirty="0" err="1"/>
              <a:t>Mbps</a:t>
            </a:r>
            <a:r>
              <a:rPr lang="en-US" dirty="0"/>
              <a:t> / 10 </a:t>
            </a:r>
            <a:r>
              <a:rPr lang="en-US" dirty="0" err="1"/>
              <a:t>Gbps</a:t>
            </a:r>
            <a:endParaRPr lang="en-US" dirty="0"/>
          </a:p>
          <a:p>
            <a:r>
              <a:rPr lang="en-US" dirty="0"/>
              <a:t>10 </a:t>
            </a:r>
            <a:r>
              <a:rPr lang="en-US" dirty="0" err="1"/>
              <a:t>VNet</a:t>
            </a:r>
            <a:r>
              <a:rPr lang="en-US" dirty="0"/>
              <a:t> Links per circuit</a:t>
            </a:r>
          </a:p>
          <a:p>
            <a:r>
              <a:rPr lang="en-US" dirty="0"/>
              <a:t>2 Plans (Metered, Unlimited), Multiple Port Speeds</a:t>
            </a:r>
          </a:p>
          <a:p>
            <a:pPr lvl="1"/>
            <a:r>
              <a:rPr lang="en-US" dirty="0">
                <a:hlinkClick r:id="rId3"/>
              </a:rPr>
              <a:t>https://azure.microsoft.com/en-us/pricing/details/expressroute/</a:t>
            </a:r>
            <a:endParaRPr lang="en-US" dirty="0"/>
          </a:p>
          <a:p>
            <a:r>
              <a:rPr lang="en-US" dirty="0"/>
              <a:t>ExpressRoute Premium Add-on</a:t>
            </a:r>
          </a:p>
          <a:p>
            <a:pPr lvl="1"/>
            <a:r>
              <a:rPr lang="en-US" dirty="0"/>
              <a:t>Increased route limits for public and private peering from 4,000 routes to 10,000 routes.</a:t>
            </a:r>
          </a:p>
          <a:p>
            <a:pPr lvl="1"/>
            <a:r>
              <a:rPr lang="en-US" dirty="0"/>
              <a:t>Global connectivity for services. An ExpressRoute circuit created in any region (excluding Azure China, Azure Germany, and Azure Government cloud) will have access to resources across any other region in the world.</a:t>
            </a:r>
          </a:p>
          <a:p>
            <a:pPr lvl="2"/>
            <a:r>
              <a:rPr lang="en-US" dirty="0"/>
              <a:t>Without Premium Add-On, ER circuit limited to geo-political area</a:t>
            </a:r>
          </a:p>
          <a:p>
            <a:pPr lvl="1"/>
            <a:r>
              <a:rPr lang="en-US" dirty="0"/>
              <a:t>Increased number of </a:t>
            </a:r>
            <a:r>
              <a:rPr lang="en-US" dirty="0" err="1"/>
              <a:t>VNet</a:t>
            </a:r>
            <a:r>
              <a:rPr lang="en-US" dirty="0"/>
              <a:t> links per ExpressRoute circuit from 10 to a larger limit (depending on the bandwidth of the circuit). </a:t>
            </a:r>
            <a:r>
              <a:rPr lang="en-US" b="1" dirty="0"/>
              <a:t>20 - 100</a:t>
            </a:r>
          </a:p>
          <a:p>
            <a:r>
              <a:rPr lang="en-US" dirty="0"/>
              <a:t>ExpressRoute videos</a:t>
            </a:r>
          </a:p>
          <a:p>
            <a:pPr lvl="1"/>
            <a:r>
              <a:rPr lang="en-US" dirty="0">
                <a:hlinkClick r:id="rId4"/>
              </a:rPr>
              <a:t>https://channel9.msdn.com/Shows/Azure-Friday/Azure-Hybrid-Networking-101</a:t>
            </a:r>
            <a:endParaRPr lang="en-US" dirty="0"/>
          </a:p>
          <a:p>
            <a:pPr lvl="1"/>
            <a:r>
              <a:rPr lang="en-US" dirty="0">
                <a:hlinkClick r:id="rId5"/>
              </a:rPr>
              <a:t>https://channel9.msdn.com/Shows/Azure-Friday/Azure-Hybrid-Networking-201</a:t>
            </a:r>
            <a:endParaRPr lang="en-US" dirty="0"/>
          </a:p>
          <a:p>
            <a:pPr lvl="1"/>
            <a:endParaRPr lang="en-US" dirty="0"/>
          </a:p>
          <a:p>
            <a:endParaRPr lang="en-US" dirty="0"/>
          </a:p>
          <a:p>
            <a:pPr lvl="1"/>
            <a:endParaRPr lang="en-US" dirty="0"/>
          </a:p>
        </p:txBody>
      </p:sp>
    </p:spTree>
    <p:extLst>
      <p:ext uri="{BB962C8B-B14F-4D97-AF65-F5344CB8AC3E}">
        <p14:creationId xmlns:p14="http://schemas.microsoft.com/office/powerpoint/2010/main" val="2225586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7560" y="315910"/>
            <a:ext cx="10515600" cy="771811"/>
          </a:xfrm>
        </p:spPr>
        <p:txBody>
          <a:bodyPr/>
          <a:lstStyle/>
          <a:p>
            <a:r>
              <a:rPr lang="en-US" dirty="0"/>
              <a:t>Hybrid Network Design Considerations</a:t>
            </a:r>
          </a:p>
        </p:txBody>
      </p:sp>
      <p:sp>
        <p:nvSpPr>
          <p:cNvPr id="8" name="Rectangle 14">
            <a:extLst>
              <a:ext uri="{FF2B5EF4-FFF2-40B4-BE49-F238E27FC236}">
                <a16:creationId xmlns:a16="http://schemas.microsoft.com/office/drawing/2014/main" id="{F7C37F49-1EE5-48C6-AF32-9264039C8799}"/>
              </a:ext>
            </a:extLst>
          </p:cNvPr>
          <p:cNvSpPr/>
          <p:nvPr/>
        </p:nvSpPr>
        <p:spPr bwMode="auto">
          <a:xfrm>
            <a:off x="778251" y="1338395"/>
            <a:ext cx="2035175" cy="704586"/>
          </a:xfrm>
          <a:prstGeom prst="rect">
            <a:avLst/>
          </a:prstGeom>
          <a:solidFill>
            <a:schemeClr val="tx1">
              <a:lumMod val="95000"/>
              <a:lumOff val="5000"/>
              <a:alpha val="40000"/>
            </a:schemeClr>
          </a:solidFill>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vert="horz" wrap="square" lIns="146304" tIns="91440" rIns="91440" bIns="91440" numCol="1" rtlCol="0" anchor="t" anchorCtr="0" compatLnSpc="1">
            <a:prstTxWarp prst="textNoShape">
              <a:avLst/>
            </a:prstTxWarp>
          </a:bodyPr>
          <a:lstStyle/>
          <a:p>
            <a:pPr algn="ctr" defTabSz="1243083" fontAlgn="base">
              <a:spcBef>
                <a:spcPct val="0"/>
              </a:spcBef>
              <a:spcAft>
                <a:spcPct val="0"/>
              </a:spcAft>
            </a:pPr>
            <a:r>
              <a:rPr lang="en-US" sz="2000" b="1" kern="0" dirty="0">
                <a:gradFill>
                  <a:gsLst>
                    <a:gs pos="0">
                      <a:srgbClr val="FFFFFF"/>
                    </a:gs>
                    <a:gs pos="100000">
                      <a:srgbClr val="FFFFFF"/>
                    </a:gs>
                  </a:gsLst>
                  <a:lin ang="5400000" scaled="0"/>
                </a:gradFill>
                <a:effectLst>
                  <a:outerShdw blurRad="38100" dist="38100" dir="2700000" algn="tl">
                    <a:srgbClr val="000000">
                      <a:alpha val="43137"/>
                    </a:srgbClr>
                  </a:outerShdw>
                </a:effectLst>
                <a:cs typeface="Segoe UI" panose="020B0502040204020203" pitchFamily="34" charset="0"/>
              </a:rPr>
              <a:t>Cloud</a:t>
            </a:r>
          </a:p>
        </p:txBody>
      </p:sp>
      <p:sp>
        <p:nvSpPr>
          <p:cNvPr id="9" name="Rectangle 17">
            <a:extLst>
              <a:ext uri="{FF2B5EF4-FFF2-40B4-BE49-F238E27FC236}">
                <a16:creationId xmlns:a16="http://schemas.microsoft.com/office/drawing/2014/main" id="{7DBA6F21-3BA8-49C6-B85B-F3D476BD1D72}"/>
              </a:ext>
            </a:extLst>
          </p:cNvPr>
          <p:cNvSpPr/>
          <p:nvPr/>
        </p:nvSpPr>
        <p:spPr bwMode="auto">
          <a:xfrm>
            <a:off x="6351963" y="1338395"/>
            <a:ext cx="2017161" cy="704586"/>
          </a:xfrm>
          <a:prstGeom prst="rect">
            <a:avLst/>
          </a:prstGeom>
          <a:solidFill>
            <a:schemeClr val="tx1">
              <a:lumMod val="95000"/>
              <a:lumOff val="5000"/>
              <a:alpha val="40000"/>
            </a:schemeClr>
          </a:solidFill>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vert="horz" wrap="square" lIns="146304" tIns="91440" rIns="91440" bIns="91440" numCol="1" rtlCol="0" anchor="t" anchorCtr="0" compatLnSpc="1">
            <a:prstTxWarp prst="textNoShape">
              <a:avLst/>
            </a:prstTxWarp>
          </a:bodyPr>
          <a:lstStyle/>
          <a:p>
            <a:pPr algn="ctr" defTabSz="1243083" fontAlgn="base">
              <a:spcBef>
                <a:spcPct val="0"/>
              </a:spcBef>
              <a:spcAft>
                <a:spcPct val="0"/>
              </a:spcAft>
            </a:pPr>
            <a:r>
              <a:rPr lang="en-US" sz="2000" b="1" kern="0" dirty="0">
                <a:gradFill>
                  <a:gsLst>
                    <a:gs pos="0">
                      <a:srgbClr val="FFFFFF"/>
                    </a:gs>
                    <a:gs pos="100000">
                      <a:srgbClr val="FFFFFF"/>
                    </a:gs>
                  </a:gsLst>
                  <a:lin ang="5400000" scaled="0"/>
                </a:gradFill>
                <a:effectLst>
                  <a:outerShdw blurRad="38100" dist="38100" dir="2700000" algn="tl">
                    <a:srgbClr val="000000">
                      <a:alpha val="43137"/>
                    </a:srgbClr>
                  </a:outerShdw>
                </a:effectLst>
                <a:cs typeface="Segoe UI" panose="020B0502040204020203" pitchFamily="34" charset="0"/>
              </a:rPr>
              <a:t>Customer</a:t>
            </a:r>
          </a:p>
        </p:txBody>
      </p:sp>
      <p:sp>
        <p:nvSpPr>
          <p:cNvPr id="10" name="Rectangle 9">
            <a:extLst>
              <a:ext uri="{FF2B5EF4-FFF2-40B4-BE49-F238E27FC236}">
                <a16:creationId xmlns:a16="http://schemas.microsoft.com/office/drawing/2014/main" id="{7513B3F4-5889-40A5-B82A-2F3A8DA330B5}"/>
              </a:ext>
            </a:extLst>
          </p:cNvPr>
          <p:cNvSpPr/>
          <p:nvPr/>
        </p:nvSpPr>
        <p:spPr bwMode="auto">
          <a:xfrm>
            <a:off x="8402735" y="1338395"/>
            <a:ext cx="3531939" cy="704586"/>
          </a:xfrm>
          <a:prstGeom prst="rect">
            <a:avLst/>
          </a:prstGeom>
          <a:solidFill>
            <a:schemeClr val="tx1">
              <a:lumMod val="95000"/>
              <a:lumOff val="5000"/>
              <a:alpha val="40000"/>
            </a:schemeClr>
          </a:solidFill>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vert="horz" wrap="square" lIns="146304" tIns="91440" rIns="91440" bIns="91440" numCol="1" rtlCol="0" anchor="t" anchorCtr="0" compatLnSpc="1">
            <a:prstTxWarp prst="textNoShape">
              <a:avLst/>
            </a:prstTxWarp>
          </a:bodyPr>
          <a:lstStyle/>
          <a:p>
            <a:pPr defTabSz="1243083" fontAlgn="base">
              <a:spcBef>
                <a:spcPct val="0"/>
              </a:spcBef>
              <a:spcAft>
                <a:spcPct val="0"/>
              </a:spcAft>
            </a:pPr>
            <a:r>
              <a:rPr lang="en-US" sz="2000" b="1" kern="0" dirty="0">
                <a:gradFill>
                  <a:gsLst>
                    <a:gs pos="0">
                      <a:srgbClr val="FFFFFF"/>
                    </a:gs>
                    <a:gs pos="100000">
                      <a:srgbClr val="FFFFFF"/>
                    </a:gs>
                  </a:gsLst>
                  <a:lin ang="5400000" scaled="0"/>
                </a:gradFill>
                <a:effectLst>
                  <a:outerShdw blurRad="38100" dist="38100" dir="2700000" algn="tl">
                    <a:srgbClr val="000000">
                      <a:alpha val="43137"/>
                    </a:srgbClr>
                  </a:outerShdw>
                </a:effectLst>
                <a:cs typeface="Segoe UI" panose="020B0502040204020203" pitchFamily="34" charset="0"/>
              </a:rPr>
              <a:t>Segment and workloads</a:t>
            </a:r>
          </a:p>
        </p:txBody>
      </p:sp>
      <p:sp>
        <p:nvSpPr>
          <p:cNvPr id="14" name="Rectangle 13">
            <a:extLst>
              <a:ext uri="{FF2B5EF4-FFF2-40B4-BE49-F238E27FC236}">
                <a16:creationId xmlns:a16="http://schemas.microsoft.com/office/drawing/2014/main" id="{79D33911-0CE2-4ABE-BBB1-DB06E1DDFF73}"/>
              </a:ext>
            </a:extLst>
          </p:cNvPr>
          <p:cNvSpPr/>
          <p:nvPr/>
        </p:nvSpPr>
        <p:spPr>
          <a:xfrm>
            <a:off x="778251" y="4423039"/>
            <a:ext cx="11156422" cy="110087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2400" dirty="0">
              <a:solidFill>
                <a:srgbClr val="FFFFFF"/>
              </a:solidFill>
              <a:cs typeface="Segoe UI" panose="020B0502040204020203" pitchFamily="34" charset="0"/>
            </a:endParaRPr>
          </a:p>
        </p:txBody>
      </p:sp>
      <p:sp>
        <p:nvSpPr>
          <p:cNvPr id="15" name="Freeform 52">
            <a:extLst>
              <a:ext uri="{FF2B5EF4-FFF2-40B4-BE49-F238E27FC236}">
                <a16:creationId xmlns:a16="http://schemas.microsoft.com/office/drawing/2014/main" id="{22A6DB97-B640-4A2F-8043-81675E1BD37F}"/>
              </a:ext>
            </a:extLst>
          </p:cNvPr>
          <p:cNvSpPr/>
          <p:nvPr/>
        </p:nvSpPr>
        <p:spPr>
          <a:xfrm rot="5400000">
            <a:off x="6806726" y="3947068"/>
            <a:ext cx="1100392" cy="2052341"/>
          </a:xfrm>
          <a:custGeom>
            <a:avLst/>
            <a:gdLst>
              <a:gd name="connsiteX0" fmla="*/ 0 w 2459333"/>
              <a:gd name="connsiteY0" fmla="*/ 0 h 658800"/>
              <a:gd name="connsiteX1" fmla="*/ 2459333 w 2459333"/>
              <a:gd name="connsiteY1" fmla="*/ 0 h 658800"/>
              <a:gd name="connsiteX2" fmla="*/ 2459333 w 2459333"/>
              <a:gd name="connsiteY2" fmla="*/ 658800 h 658800"/>
              <a:gd name="connsiteX3" fmla="*/ 0 w 2459333"/>
              <a:gd name="connsiteY3" fmla="*/ 658800 h 658800"/>
              <a:gd name="connsiteX4" fmla="*/ 0 w 2459333"/>
              <a:gd name="connsiteY4" fmla="*/ 0 h 65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333" h="658800">
                <a:moveTo>
                  <a:pt x="0" y="0"/>
                </a:moveTo>
                <a:lnTo>
                  <a:pt x="2459333" y="0"/>
                </a:lnTo>
                <a:lnTo>
                  <a:pt x="2459333" y="658800"/>
                </a:lnTo>
                <a:lnTo>
                  <a:pt x="0" y="658800"/>
                </a:lnTo>
                <a:lnTo>
                  <a:pt x="0" y="0"/>
                </a:lnTo>
                <a:close/>
              </a:path>
            </a:pathLst>
          </a:custGeom>
          <a:solidFill>
            <a:srgbClr val="7030A0"/>
          </a:solidFill>
          <a:ln w="12700" cap="flat" cmpd="thickThin" algn="ctr">
            <a:noFill/>
            <a:prstDash val="solid"/>
          </a:ln>
          <a:effectLst/>
        </p:spPr>
        <p:txBody>
          <a:bodyPr lIns="3046613" tIns="38082" rIns="76162" bIns="38082" rtlCol="0" anchor="ctr"/>
          <a:lstStyle/>
          <a:p>
            <a:pPr marL="239635" indent="-239635" defTabSz="475948">
              <a:lnSpc>
                <a:spcPct val="90000"/>
              </a:lnSpc>
              <a:spcBef>
                <a:spcPct val="20000"/>
              </a:spcBef>
              <a:buSzPct val="90000"/>
              <a:buFontTx/>
              <a:buBlip>
                <a:blip r:embed="rId3"/>
              </a:buBlip>
            </a:pPr>
            <a:endParaRPr lang="en-US" sz="240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sp>
        <p:nvSpPr>
          <p:cNvPr id="16" name="Freeform 53">
            <a:extLst>
              <a:ext uri="{FF2B5EF4-FFF2-40B4-BE49-F238E27FC236}">
                <a16:creationId xmlns:a16="http://schemas.microsoft.com/office/drawing/2014/main" id="{EF1DE0F5-BA94-458E-A042-766445CD4DC2}"/>
              </a:ext>
            </a:extLst>
          </p:cNvPr>
          <p:cNvSpPr/>
          <p:nvPr/>
        </p:nvSpPr>
        <p:spPr>
          <a:xfrm rot="5400000">
            <a:off x="1254229" y="3947067"/>
            <a:ext cx="1100394" cy="2052341"/>
          </a:xfrm>
          <a:custGeom>
            <a:avLst/>
            <a:gdLst>
              <a:gd name="connsiteX0" fmla="*/ 0 w 2459333"/>
              <a:gd name="connsiteY0" fmla="*/ 0 h 658800"/>
              <a:gd name="connsiteX1" fmla="*/ 2459333 w 2459333"/>
              <a:gd name="connsiteY1" fmla="*/ 0 h 658800"/>
              <a:gd name="connsiteX2" fmla="*/ 2459333 w 2459333"/>
              <a:gd name="connsiteY2" fmla="*/ 658800 h 658800"/>
              <a:gd name="connsiteX3" fmla="*/ 0 w 2459333"/>
              <a:gd name="connsiteY3" fmla="*/ 658800 h 658800"/>
              <a:gd name="connsiteX4" fmla="*/ 0 w 2459333"/>
              <a:gd name="connsiteY4" fmla="*/ 0 h 65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333" h="658800">
                <a:moveTo>
                  <a:pt x="0" y="0"/>
                </a:moveTo>
                <a:lnTo>
                  <a:pt x="2459333" y="0"/>
                </a:lnTo>
                <a:lnTo>
                  <a:pt x="2459333" y="658800"/>
                </a:lnTo>
                <a:lnTo>
                  <a:pt x="0" y="658800"/>
                </a:lnTo>
                <a:lnTo>
                  <a:pt x="0" y="0"/>
                </a:lnTo>
                <a:close/>
              </a:path>
            </a:pathLst>
          </a:custGeom>
          <a:solidFill>
            <a:schemeClr val="accent6">
              <a:lumMod val="75000"/>
            </a:schemeClr>
          </a:solidFill>
          <a:ln w="12700" cap="flat" cmpd="thickThin" algn="ctr">
            <a:noFill/>
            <a:prstDash val="solid"/>
          </a:ln>
          <a:effectLst/>
        </p:spPr>
        <p:txBody>
          <a:bodyPr lIns="3046613" tIns="38082" rIns="76162" bIns="38082" rtlCol="0" anchor="ctr"/>
          <a:lstStyle/>
          <a:p>
            <a:pPr marL="239635" indent="-239635" defTabSz="475948">
              <a:lnSpc>
                <a:spcPct val="90000"/>
              </a:lnSpc>
              <a:spcBef>
                <a:spcPct val="20000"/>
              </a:spcBef>
              <a:buSzPct val="90000"/>
              <a:buFontTx/>
              <a:buBlip>
                <a:blip r:embed="rId3"/>
              </a:buBlip>
            </a:pPr>
            <a:endParaRPr lang="en-US" sz="240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grpSp>
        <p:nvGrpSpPr>
          <p:cNvPr id="17" name="Group 16">
            <a:extLst>
              <a:ext uri="{FF2B5EF4-FFF2-40B4-BE49-F238E27FC236}">
                <a16:creationId xmlns:a16="http://schemas.microsoft.com/office/drawing/2014/main" id="{F41334FE-77D0-4C74-AB17-853423B96CB2}"/>
              </a:ext>
            </a:extLst>
          </p:cNvPr>
          <p:cNvGrpSpPr/>
          <p:nvPr/>
        </p:nvGrpSpPr>
        <p:grpSpPr>
          <a:xfrm>
            <a:off x="1346885" y="4452642"/>
            <a:ext cx="549467" cy="750287"/>
            <a:chOff x="5293615" y="2178868"/>
            <a:chExt cx="1189325" cy="1488408"/>
          </a:xfrm>
        </p:grpSpPr>
        <p:pic>
          <p:nvPicPr>
            <p:cNvPr id="23" name="Picture 2">
              <a:extLst>
                <a:ext uri="{FF2B5EF4-FFF2-40B4-BE49-F238E27FC236}">
                  <a16:creationId xmlns:a16="http://schemas.microsoft.com/office/drawing/2014/main" id="{BAC1D021-4E66-480A-94BC-C64ABDF0DE18}"/>
                </a:ext>
              </a:extLst>
            </p:cNvPr>
            <p:cNvPicPr>
              <a:picLocks noChangeAspect="1" noChangeArrowheads="1"/>
            </p:cNvPicPr>
            <p:nvPr/>
          </p:nvPicPr>
          <p:blipFill>
            <a:blip r:embed="rId4" cstate="print">
              <a:lum bright="100000" contrast="100000"/>
            </a:blip>
            <a:srcRect/>
            <a:stretch>
              <a:fillRect/>
            </a:stretch>
          </p:blipFill>
          <p:spPr bwMode="auto">
            <a:xfrm>
              <a:off x="5293615" y="2178868"/>
              <a:ext cx="1178385" cy="1079716"/>
            </a:xfrm>
            <a:prstGeom prst="rect">
              <a:avLst/>
            </a:prstGeom>
            <a:noFill/>
            <a:ln w="9525">
              <a:noFill/>
              <a:miter lim="800000"/>
              <a:headEnd/>
              <a:tailEnd/>
            </a:ln>
            <a:effectLst/>
          </p:spPr>
        </p:pic>
        <p:sp>
          <p:nvSpPr>
            <p:cNvPr id="24" name="Isosceles Triangle 23">
              <a:extLst>
                <a:ext uri="{FF2B5EF4-FFF2-40B4-BE49-F238E27FC236}">
                  <a16:creationId xmlns:a16="http://schemas.microsoft.com/office/drawing/2014/main" id="{2A7436B2-015E-4130-A588-27A5865B1B9D}"/>
                </a:ext>
              </a:extLst>
            </p:cNvPr>
            <p:cNvSpPr/>
            <p:nvPr/>
          </p:nvSpPr>
          <p:spPr bwMode="auto">
            <a:xfrm rot="9180217">
              <a:off x="5900777" y="2938035"/>
              <a:ext cx="582163" cy="729241"/>
            </a:xfrm>
            <a:prstGeom prst="triangle">
              <a:avLst>
                <a:gd name="adj" fmla="val 64317"/>
              </a:avLst>
            </a:prstGeom>
            <a:gradFill rotWithShape="1">
              <a:gsLst>
                <a:gs pos="0">
                  <a:sysClr val="window" lastClr="FFFFFF">
                    <a:lumMod val="95000"/>
                    <a:alpha val="0"/>
                  </a:sysClr>
                </a:gs>
                <a:gs pos="50000">
                  <a:schemeClr val="bg1">
                    <a:alpha val="58000"/>
                  </a:schemeClr>
                </a:gs>
                <a:gs pos="100000">
                  <a:schemeClr val="bg1"/>
                </a:gs>
              </a:gsLst>
              <a:lin ang="5400000" scaled="0"/>
            </a:gra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571228">
                <a:defRPr/>
              </a:pPr>
              <a:endParaRPr lang="en-US" sz="1400" kern="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grpSp>
      <p:cxnSp>
        <p:nvCxnSpPr>
          <p:cNvPr id="18" name="Straight Connector 17">
            <a:extLst>
              <a:ext uri="{FF2B5EF4-FFF2-40B4-BE49-F238E27FC236}">
                <a16:creationId xmlns:a16="http://schemas.microsoft.com/office/drawing/2014/main" id="{658FC19D-B71B-4797-81AB-F5DC22B3E778}"/>
              </a:ext>
            </a:extLst>
          </p:cNvPr>
          <p:cNvCxnSpPr/>
          <p:nvPr/>
        </p:nvCxnSpPr>
        <p:spPr>
          <a:xfrm flipH="1">
            <a:off x="2669836" y="4976591"/>
            <a:ext cx="941118" cy="0"/>
          </a:xfrm>
          <a:prstGeom prst="line">
            <a:avLst/>
          </a:prstGeom>
          <a:ln w="38100">
            <a:gradFill>
              <a:gsLst>
                <a:gs pos="0">
                  <a:schemeClr val="accent3"/>
                </a:gs>
                <a:gs pos="100000">
                  <a:schemeClr val="accent3">
                    <a:alpha val="0"/>
                  </a:schemeClr>
                </a:gs>
              </a:gsLst>
              <a:lin ang="10800000" scaled="0"/>
            </a:gradFill>
            <a:tailEnd type="ova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A894293-E20B-439D-AA28-8951E1540680}"/>
              </a:ext>
            </a:extLst>
          </p:cNvPr>
          <p:cNvSpPr/>
          <p:nvPr/>
        </p:nvSpPr>
        <p:spPr>
          <a:xfrm>
            <a:off x="3330950" y="4701699"/>
            <a:ext cx="2534410" cy="566285"/>
          </a:xfrm>
          <a:prstGeom prst="rect">
            <a:avLst/>
          </a:prstGeom>
        </p:spPr>
        <p:txBody>
          <a:bodyPr wrap="square" lIns="121893" tIns="60948" rIns="121893" bIns="60948">
            <a:spAutoFit/>
          </a:bodyPr>
          <a:lstStyle/>
          <a:p>
            <a:pPr algn="ctr" defTabSz="476028" fontAlgn="base">
              <a:lnSpc>
                <a:spcPct val="80000"/>
              </a:lnSpc>
            </a:pPr>
            <a:r>
              <a:rPr lang="en-US" dirty="0">
                <a:solidFill>
                  <a:srgbClr val="FFFFFF"/>
                </a:solidFill>
                <a:effectLst>
                  <a:outerShdw blurRad="38100" dist="38100" dir="2700000" algn="tl">
                    <a:srgbClr val="000000">
                      <a:alpha val="43137"/>
                    </a:srgbClr>
                  </a:outerShdw>
                </a:effectLst>
                <a:cs typeface="Segoe UI" panose="020B0502040204020203" pitchFamily="34" charset="0"/>
              </a:rPr>
              <a:t>Secure site-to-site </a:t>
            </a:r>
          </a:p>
          <a:p>
            <a:pPr algn="ctr" defTabSz="476028" fontAlgn="base">
              <a:lnSpc>
                <a:spcPct val="80000"/>
              </a:lnSpc>
            </a:pPr>
            <a:r>
              <a:rPr lang="en-US" dirty="0">
                <a:solidFill>
                  <a:srgbClr val="FFFFFF"/>
                </a:solidFill>
                <a:effectLst>
                  <a:outerShdw blurRad="38100" dist="38100" dir="2700000" algn="tl">
                    <a:srgbClr val="000000">
                      <a:alpha val="43137"/>
                    </a:srgbClr>
                  </a:outerShdw>
                </a:effectLst>
                <a:cs typeface="Segoe UI" panose="020B0502040204020203" pitchFamily="34" charset="0"/>
              </a:rPr>
              <a:t>VPN connectivity</a:t>
            </a:r>
          </a:p>
        </p:txBody>
      </p:sp>
      <p:cxnSp>
        <p:nvCxnSpPr>
          <p:cNvPr id="20" name="Straight Connector 19">
            <a:extLst>
              <a:ext uri="{FF2B5EF4-FFF2-40B4-BE49-F238E27FC236}">
                <a16:creationId xmlns:a16="http://schemas.microsoft.com/office/drawing/2014/main" id="{3C2FB2AF-BBD3-4322-97BE-B7FF77D85833}"/>
              </a:ext>
            </a:extLst>
          </p:cNvPr>
          <p:cNvCxnSpPr/>
          <p:nvPr/>
        </p:nvCxnSpPr>
        <p:spPr>
          <a:xfrm>
            <a:off x="5616950" y="4976591"/>
            <a:ext cx="930002" cy="0"/>
          </a:xfrm>
          <a:prstGeom prst="line">
            <a:avLst/>
          </a:prstGeom>
          <a:ln w="38100">
            <a:gradFill>
              <a:gsLst>
                <a:gs pos="0">
                  <a:schemeClr val="accent3"/>
                </a:gs>
                <a:gs pos="100000">
                  <a:schemeClr val="accent3">
                    <a:alpha val="0"/>
                  </a:schemeClr>
                </a:gs>
              </a:gsLst>
              <a:lin ang="10800000" scaled="0"/>
            </a:gradFill>
            <a:tailEnd type="oval"/>
          </a:ln>
        </p:spPr>
        <p:style>
          <a:lnRef idx="1">
            <a:schemeClr val="accent1"/>
          </a:lnRef>
          <a:fillRef idx="0">
            <a:schemeClr val="accent1"/>
          </a:fillRef>
          <a:effectRef idx="0">
            <a:schemeClr val="accent1"/>
          </a:effectRef>
          <a:fontRef idx="minor">
            <a:schemeClr val="tx1"/>
          </a:fontRef>
        </p:style>
      </p:cxnSp>
      <p:sp>
        <p:nvSpPr>
          <p:cNvPr id="21" name="Rectangle 77">
            <a:extLst>
              <a:ext uri="{FF2B5EF4-FFF2-40B4-BE49-F238E27FC236}">
                <a16:creationId xmlns:a16="http://schemas.microsoft.com/office/drawing/2014/main" id="{C3BE3078-B974-411D-897D-B26A15CBD731}"/>
              </a:ext>
            </a:extLst>
          </p:cNvPr>
          <p:cNvSpPr/>
          <p:nvPr/>
        </p:nvSpPr>
        <p:spPr>
          <a:xfrm>
            <a:off x="8402735" y="4424978"/>
            <a:ext cx="3208600" cy="689420"/>
          </a:xfrm>
          <a:prstGeom prst="rect">
            <a:avLst/>
          </a:prstGeom>
        </p:spPr>
        <p:txBody>
          <a:bodyPr wrap="square" lIns="182880" tIns="146304" rIns="182880" bIns="146304">
            <a:spAutoFit/>
          </a:bodyPr>
          <a:lstStyle/>
          <a:p>
            <a:pPr marL="171450" indent="-171450" defTabSz="476028" fontAlgn="base">
              <a:lnSpc>
                <a:spcPct val="80000"/>
              </a:lnSpc>
              <a:buFont typeface="Arial" pitchFamily="34" charset="0"/>
              <a:buChar char="•"/>
            </a:pPr>
            <a:r>
              <a:rPr lang="en-US" sz="1600" b="1" dirty="0">
                <a:solidFill>
                  <a:srgbClr val="FFFFFF"/>
                </a:solidFill>
                <a:effectLst>
                  <a:outerShdw blurRad="38100" dist="38100" dir="2700000" algn="tl">
                    <a:srgbClr val="000000">
                      <a:alpha val="43137"/>
                    </a:srgbClr>
                  </a:outerShdw>
                </a:effectLst>
                <a:cs typeface="Segoe UI" panose="020B0502040204020203" pitchFamily="34" charset="0"/>
              </a:rPr>
              <a:t>SMB, Enterprises</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Connect to Azure compute</a:t>
            </a:r>
          </a:p>
        </p:txBody>
      </p:sp>
      <p:sp>
        <p:nvSpPr>
          <p:cNvPr id="22" name="Freeform 539">
            <a:extLst>
              <a:ext uri="{FF2B5EF4-FFF2-40B4-BE49-F238E27FC236}">
                <a16:creationId xmlns:a16="http://schemas.microsoft.com/office/drawing/2014/main" id="{F7761D9B-31D9-4F5F-829F-3BADD7D29FBD}"/>
              </a:ext>
            </a:extLst>
          </p:cNvPr>
          <p:cNvSpPr>
            <a:spLocks noChangeAspect="1"/>
          </p:cNvSpPr>
          <p:nvPr/>
        </p:nvSpPr>
        <p:spPr bwMode="auto">
          <a:xfrm>
            <a:off x="1646851" y="5003202"/>
            <a:ext cx="456175" cy="250799"/>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defTabSz="932503"/>
            <a:endParaRPr lang="en-US" sz="2400">
              <a:solidFill>
                <a:srgbClr val="505050"/>
              </a:solidFill>
              <a:cs typeface="Segoe UI" panose="020B0502040204020203" pitchFamily="34" charset="0"/>
            </a:endParaRPr>
          </a:p>
        </p:txBody>
      </p:sp>
      <p:pic>
        <p:nvPicPr>
          <p:cNvPr id="13" name="Picture 2">
            <a:extLst>
              <a:ext uri="{FF2B5EF4-FFF2-40B4-BE49-F238E27FC236}">
                <a16:creationId xmlns:a16="http://schemas.microsoft.com/office/drawing/2014/main" id="{E891DC6B-8287-4531-A564-3C9C95A27F8A}"/>
              </a:ext>
            </a:extLst>
          </p:cNvPr>
          <p:cNvPicPr>
            <a:picLocks noChangeAspect="1" noChangeArrowheads="1"/>
          </p:cNvPicPr>
          <p:nvPr/>
        </p:nvPicPr>
        <p:blipFill>
          <a:blip r:embed="rId4" cstate="print">
            <a:lum bright="100000" contrast="100000"/>
          </a:blip>
          <a:srcRect/>
          <a:stretch>
            <a:fillRect/>
          </a:stretch>
        </p:blipFill>
        <p:spPr bwMode="auto">
          <a:xfrm>
            <a:off x="6906447" y="4324256"/>
            <a:ext cx="1005739" cy="1228702"/>
          </a:xfrm>
          <a:prstGeom prst="rect">
            <a:avLst/>
          </a:prstGeom>
          <a:noFill/>
          <a:ln w="9525">
            <a:noFill/>
            <a:miter lim="800000"/>
            <a:headEnd/>
            <a:tailEnd/>
          </a:ln>
          <a:effectLst/>
        </p:spPr>
      </p:pic>
      <p:sp>
        <p:nvSpPr>
          <p:cNvPr id="26" name="Rectangle 25">
            <a:extLst>
              <a:ext uri="{FF2B5EF4-FFF2-40B4-BE49-F238E27FC236}">
                <a16:creationId xmlns:a16="http://schemas.microsoft.com/office/drawing/2014/main" id="{37883417-46FE-443A-9412-C01F2492CD26}"/>
              </a:ext>
            </a:extLst>
          </p:cNvPr>
          <p:cNvSpPr/>
          <p:nvPr/>
        </p:nvSpPr>
        <p:spPr>
          <a:xfrm>
            <a:off x="778251" y="3271118"/>
            <a:ext cx="11156422" cy="10962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2400" dirty="0">
              <a:solidFill>
                <a:srgbClr val="FFFFFF"/>
              </a:solidFill>
              <a:cs typeface="Segoe UI" panose="020B0502040204020203" pitchFamily="34" charset="0"/>
            </a:endParaRPr>
          </a:p>
        </p:txBody>
      </p:sp>
      <p:sp>
        <p:nvSpPr>
          <p:cNvPr id="32" name="Freeform 97">
            <a:extLst>
              <a:ext uri="{FF2B5EF4-FFF2-40B4-BE49-F238E27FC236}">
                <a16:creationId xmlns:a16="http://schemas.microsoft.com/office/drawing/2014/main" id="{8D547022-A0C2-4A5F-BD00-4D1D796CFF2E}"/>
              </a:ext>
            </a:extLst>
          </p:cNvPr>
          <p:cNvSpPr/>
          <p:nvPr/>
        </p:nvSpPr>
        <p:spPr>
          <a:xfrm rot="5400000">
            <a:off x="6808277" y="2793590"/>
            <a:ext cx="1097285" cy="2052341"/>
          </a:xfrm>
          <a:custGeom>
            <a:avLst/>
            <a:gdLst>
              <a:gd name="connsiteX0" fmla="*/ 0 w 2459333"/>
              <a:gd name="connsiteY0" fmla="*/ 0 h 658800"/>
              <a:gd name="connsiteX1" fmla="*/ 2459333 w 2459333"/>
              <a:gd name="connsiteY1" fmla="*/ 0 h 658800"/>
              <a:gd name="connsiteX2" fmla="*/ 2459333 w 2459333"/>
              <a:gd name="connsiteY2" fmla="*/ 658800 h 658800"/>
              <a:gd name="connsiteX3" fmla="*/ 0 w 2459333"/>
              <a:gd name="connsiteY3" fmla="*/ 658800 h 658800"/>
              <a:gd name="connsiteX4" fmla="*/ 0 w 2459333"/>
              <a:gd name="connsiteY4" fmla="*/ 0 h 65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333" h="658800">
                <a:moveTo>
                  <a:pt x="0" y="0"/>
                </a:moveTo>
                <a:lnTo>
                  <a:pt x="2459333" y="0"/>
                </a:lnTo>
                <a:lnTo>
                  <a:pt x="2459333" y="658800"/>
                </a:lnTo>
                <a:lnTo>
                  <a:pt x="0" y="658800"/>
                </a:lnTo>
                <a:lnTo>
                  <a:pt x="0" y="0"/>
                </a:lnTo>
                <a:close/>
              </a:path>
            </a:pathLst>
          </a:custGeom>
          <a:solidFill>
            <a:srgbClr val="7030A0"/>
          </a:solidFill>
          <a:ln w="12700" cap="flat" cmpd="thickThin" algn="ctr">
            <a:noFill/>
            <a:prstDash val="solid"/>
          </a:ln>
          <a:effectLst/>
        </p:spPr>
        <p:txBody>
          <a:bodyPr lIns="3046613" tIns="38082" rIns="76162" bIns="38082" rtlCol="0" anchor="ctr"/>
          <a:lstStyle/>
          <a:p>
            <a:pPr marL="239635" indent="-239635" defTabSz="475948">
              <a:lnSpc>
                <a:spcPct val="90000"/>
              </a:lnSpc>
              <a:spcBef>
                <a:spcPct val="20000"/>
              </a:spcBef>
              <a:buSzPct val="90000"/>
              <a:buFontTx/>
              <a:buBlip>
                <a:blip r:embed="rId3"/>
              </a:buBlip>
            </a:pPr>
            <a:endParaRPr lang="en-US" sz="240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sp>
        <p:nvSpPr>
          <p:cNvPr id="33" name="Freeform 100">
            <a:extLst>
              <a:ext uri="{FF2B5EF4-FFF2-40B4-BE49-F238E27FC236}">
                <a16:creationId xmlns:a16="http://schemas.microsoft.com/office/drawing/2014/main" id="{A24AD70F-F88F-411B-9FEB-9BC3404F11E3}"/>
              </a:ext>
            </a:extLst>
          </p:cNvPr>
          <p:cNvSpPr/>
          <p:nvPr/>
        </p:nvSpPr>
        <p:spPr>
          <a:xfrm rot="5400000">
            <a:off x="1256280" y="2793084"/>
            <a:ext cx="1096283" cy="2052341"/>
          </a:xfrm>
          <a:custGeom>
            <a:avLst/>
            <a:gdLst>
              <a:gd name="connsiteX0" fmla="*/ 0 w 2459333"/>
              <a:gd name="connsiteY0" fmla="*/ 0 h 658800"/>
              <a:gd name="connsiteX1" fmla="*/ 2459333 w 2459333"/>
              <a:gd name="connsiteY1" fmla="*/ 0 h 658800"/>
              <a:gd name="connsiteX2" fmla="*/ 2459333 w 2459333"/>
              <a:gd name="connsiteY2" fmla="*/ 658800 h 658800"/>
              <a:gd name="connsiteX3" fmla="*/ 0 w 2459333"/>
              <a:gd name="connsiteY3" fmla="*/ 658800 h 658800"/>
              <a:gd name="connsiteX4" fmla="*/ 0 w 2459333"/>
              <a:gd name="connsiteY4" fmla="*/ 0 h 65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333" h="658800">
                <a:moveTo>
                  <a:pt x="0" y="0"/>
                </a:moveTo>
                <a:lnTo>
                  <a:pt x="2459333" y="0"/>
                </a:lnTo>
                <a:lnTo>
                  <a:pt x="2459333" y="658800"/>
                </a:lnTo>
                <a:lnTo>
                  <a:pt x="0" y="658800"/>
                </a:lnTo>
                <a:lnTo>
                  <a:pt x="0" y="0"/>
                </a:lnTo>
                <a:close/>
              </a:path>
            </a:pathLst>
          </a:custGeom>
          <a:solidFill>
            <a:schemeClr val="accent6">
              <a:lumMod val="75000"/>
            </a:schemeClr>
          </a:solidFill>
          <a:ln w="12700" cap="flat" cmpd="thickThin" algn="ctr">
            <a:noFill/>
            <a:prstDash val="solid"/>
          </a:ln>
          <a:effectLst/>
        </p:spPr>
        <p:txBody>
          <a:bodyPr lIns="3046613" tIns="38082" rIns="76162" bIns="38082" rtlCol="0" anchor="ctr"/>
          <a:lstStyle/>
          <a:p>
            <a:pPr marL="239635" indent="-239635" defTabSz="475948">
              <a:lnSpc>
                <a:spcPct val="90000"/>
              </a:lnSpc>
              <a:spcBef>
                <a:spcPct val="20000"/>
              </a:spcBef>
              <a:buSzPct val="90000"/>
              <a:buFontTx/>
              <a:buBlip>
                <a:blip r:embed="rId3"/>
              </a:buBlip>
            </a:pPr>
            <a:endParaRPr lang="en-US" sz="240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pic>
        <p:nvPicPr>
          <p:cNvPr id="34" name="Picture 6" descr="\\magnum\Projects\Microsoft\Cloud Power FY12\Design\Icons\PNGs\Server_2.png">
            <a:extLst>
              <a:ext uri="{FF2B5EF4-FFF2-40B4-BE49-F238E27FC236}">
                <a16:creationId xmlns:a16="http://schemas.microsoft.com/office/drawing/2014/main" id="{CA6367E2-5C1E-4317-A42E-067E3D6CB41C}"/>
              </a:ext>
            </a:extLst>
          </p:cNvPr>
          <p:cNvPicPr>
            <a:picLocks noChangeAspect="1" noChangeArrowheads="1"/>
          </p:cNvPicPr>
          <p:nvPr/>
        </p:nvPicPr>
        <p:blipFill>
          <a:blip r:embed="rId5" cstate="print">
            <a:lum bright="100000"/>
          </a:blip>
          <a:srcRect/>
          <a:stretch>
            <a:fillRect/>
          </a:stretch>
        </p:blipFill>
        <p:spPr bwMode="auto">
          <a:xfrm>
            <a:off x="6933960" y="3271110"/>
            <a:ext cx="845922" cy="1127893"/>
          </a:xfrm>
          <a:prstGeom prst="rect">
            <a:avLst/>
          </a:prstGeom>
          <a:noFill/>
        </p:spPr>
      </p:pic>
      <p:sp>
        <p:nvSpPr>
          <p:cNvPr id="35" name="Rectangle 34">
            <a:extLst>
              <a:ext uri="{FF2B5EF4-FFF2-40B4-BE49-F238E27FC236}">
                <a16:creationId xmlns:a16="http://schemas.microsoft.com/office/drawing/2014/main" id="{828AEE83-A185-4372-9480-F5D41E7F1EB3}"/>
              </a:ext>
            </a:extLst>
          </p:cNvPr>
          <p:cNvSpPr/>
          <p:nvPr/>
        </p:nvSpPr>
        <p:spPr>
          <a:xfrm>
            <a:off x="3311140" y="3529413"/>
            <a:ext cx="2534410" cy="566285"/>
          </a:xfrm>
          <a:prstGeom prst="rect">
            <a:avLst/>
          </a:prstGeom>
        </p:spPr>
        <p:txBody>
          <a:bodyPr wrap="square" lIns="121893" tIns="60948" rIns="121893" bIns="60948">
            <a:spAutoFit/>
          </a:bodyPr>
          <a:lstStyle/>
          <a:p>
            <a:pPr algn="ctr" defTabSz="476028" fontAlgn="base">
              <a:lnSpc>
                <a:spcPct val="80000"/>
              </a:lnSpc>
            </a:pPr>
            <a:r>
              <a:rPr lang="en-US" dirty="0">
                <a:solidFill>
                  <a:srgbClr val="FFFFFF"/>
                </a:solidFill>
                <a:effectLst>
                  <a:outerShdw blurRad="38100" dist="38100" dir="2700000" algn="tl">
                    <a:srgbClr val="000000">
                      <a:alpha val="43137"/>
                    </a:srgbClr>
                  </a:outerShdw>
                </a:effectLst>
                <a:cs typeface="Segoe UI" panose="020B0502040204020203" pitchFamily="34" charset="0"/>
              </a:rPr>
              <a:t>Secure point-to-site connectivity</a:t>
            </a:r>
            <a:endParaRPr lang="en-US" sz="1200" dirty="0">
              <a:solidFill>
                <a:srgbClr val="FFFFFF"/>
              </a:solidFill>
              <a:effectLst>
                <a:outerShdw blurRad="38100" dist="38100" dir="2700000" algn="tl">
                  <a:srgbClr val="000000">
                    <a:alpha val="43137"/>
                  </a:srgbClr>
                </a:outerShdw>
              </a:effectLst>
              <a:cs typeface="Segoe UI" panose="020B0502040204020203" pitchFamily="34" charset="0"/>
            </a:endParaRPr>
          </a:p>
        </p:txBody>
      </p:sp>
      <p:cxnSp>
        <p:nvCxnSpPr>
          <p:cNvPr id="36" name="Straight Connector 35">
            <a:extLst>
              <a:ext uri="{FF2B5EF4-FFF2-40B4-BE49-F238E27FC236}">
                <a16:creationId xmlns:a16="http://schemas.microsoft.com/office/drawing/2014/main" id="{7199B37B-FB34-436C-A6CB-C7D999133D55}"/>
              </a:ext>
            </a:extLst>
          </p:cNvPr>
          <p:cNvCxnSpPr/>
          <p:nvPr/>
        </p:nvCxnSpPr>
        <p:spPr>
          <a:xfrm>
            <a:off x="5616950" y="3835058"/>
            <a:ext cx="915542" cy="0"/>
          </a:xfrm>
          <a:prstGeom prst="line">
            <a:avLst/>
          </a:prstGeom>
          <a:ln w="38100">
            <a:gradFill>
              <a:gsLst>
                <a:gs pos="0">
                  <a:schemeClr val="accent3"/>
                </a:gs>
                <a:gs pos="100000">
                  <a:schemeClr val="accent3">
                    <a:alpha val="0"/>
                  </a:schemeClr>
                </a:gs>
              </a:gsLst>
              <a:lin ang="10800000" scaled="0"/>
            </a:gradFill>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3321F0-3EDB-4EE2-950A-23AC3C26F0EE}"/>
              </a:ext>
            </a:extLst>
          </p:cNvPr>
          <p:cNvCxnSpPr/>
          <p:nvPr/>
        </p:nvCxnSpPr>
        <p:spPr>
          <a:xfrm flipH="1">
            <a:off x="2655376" y="3835058"/>
            <a:ext cx="955578" cy="0"/>
          </a:xfrm>
          <a:prstGeom prst="line">
            <a:avLst/>
          </a:prstGeom>
          <a:ln w="38100">
            <a:gradFill>
              <a:gsLst>
                <a:gs pos="0">
                  <a:schemeClr val="accent3"/>
                </a:gs>
                <a:gs pos="100000">
                  <a:schemeClr val="accent3">
                    <a:alpha val="0"/>
                  </a:schemeClr>
                </a:gs>
              </a:gsLst>
              <a:lin ang="10800000" scaled="0"/>
            </a:gradFill>
            <a:tailEnd type="oval"/>
          </a:ln>
        </p:spPr>
        <p:style>
          <a:lnRef idx="1">
            <a:schemeClr val="accent1"/>
          </a:lnRef>
          <a:fillRef idx="0">
            <a:schemeClr val="accent1"/>
          </a:fillRef>
          <a:effectRef idx="0">
            <a:schemeClr val="accent1"/>
          </a:effectRef>
          <a:fontRef idx="minor">
            <a:schemeClr val="tx1"/>
          </a:fontRef>
        </p:style>
      </p:cxnSp>
      <p:pic>
        <p:nvPicPr>
          <p:cNvPr id="28" name="Picture 2">
            <a:extLst>
              <a:ext uri="{FF2B5EF4-FFF2-40B4-BE49-F238E27FC236}">
                <a16:creationId xmlns:a16="http://schemas.microsoft.com/office/drawing/2014/main" id="{90D879F1-BE0D-47C8-8500-4210AAD30F8C}"/>
              </a:ext>
            </a:extLst>
          </p:cNvPr>
          <p:cNvPicPr>
            <a:picLocks noChangeAspect="1" noChangeArrowheads="1"/>
          </p:cNvPicPr>
          <p:nvPr/>
        </p:nvPicPr>
        <p:blipFill>
          <a:blip r:embed="rId4" cstate="print">
            <a:lum bright="100000" contrast="100000"/>
          </a:blip>
          <a:srcRect/>
          <a:stretch>
            <a:fillRect/>
          </a:stretch>
        </p:blipFill>
        <p:spPr bwMode="auto">
          <a:xfrm>
            <a:off x="1346885" y="3277275"/>
            <a:ext cx="544413" cy="544270"/>
          </a:xfrm>
          <a:prstGeom prst="rect">
            <a:avLst/>
          </a:prstGeom>
          <a:noFill/>
          <a:ln w="9525">
            <a:noFill/>
            <a:miter lim="800000"/>
            <a:headEnd/>
            <a:tailEnd/>
          </a:ln>
          <a:effectLst/>
        </p:spPr>
      </p:pic>
      <p:sp>
        <p:nvSpPr>
          <p:cNvPr id="29" name="Isosceles Triangle 28">
            <a:extLst>
              <a:ext uri="{FF2B5EF4-FFF2-40B4-BE49-F238E27FC236}">
                <a16:creationId xmlns:a16="http://schemas.microsoft.com/office/drawing/2014/main" id="{94D077A3-A791-49F5-9C88-9D148939734D}"/>
              </a:ext>
            </a:extLst>
          </p:cNvPr>
          <p:cNvSpPr/>
          <p:nvPr/>
        </p:nvSpPr>
        <p:spPr bwMode="auto">
          <a:xfrm rot="9180217">
            <a:off x="1627393" y="3659962"/>
            <a:ext cx="268958" cy="367600"/>
          </a:xfrm>
          <a:prstGeom prst="triangle">
            <a:avLst>
              <a:gd name="adj" fmla="val 64317"/>
            </a:avLst>
          </a:prstGeom>
          <a:gradFill rotWithShape="1">
            <a:gsLst>
              <a:gs pos="0">
                <a:sysClr val="window" lastClr="FFFFFF">
                  <a:lumMod val="95000"/>
                  <a:alpha val="0"/>
                </a:sysClr>
              </a:gs>
              <a:gs pos="50000">
                <a:schemeClr val="bg1">
                  <a:alpha val="58000"/>
                </a:schemeClr>
              </a:gs>
              <a:gs pos="100000">
                <a:schemeClr val="bg1"/>
              </a:gs>
            </a:gsLst>
            <a:lin ang="5400000" scaled="0"/>
          </a:gra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571228">
              <a:defRPr/>
            </a:pPr>
            <a:endParaRPr lang="en-US" sz="1400" kern="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sp>
        <p:nvSpPr>
          <p:cNvPr id="30" name="Rectangle 77">
            <a:extLst>
              <a:ext uri="{FF2B5EF4-FFF2-40B4-BE49-F238E27FC236}">
                <a16:creationId xmlns:a16="http://schemas.microsoft.com/office/drawing/2014/main" id="{8E8D4F15-0E31-40DD-B075-4D21D3B2DE86}"/>
              </a:ext>
            </a:extLst>
          </p:cNvPr>
          <p:cNvSpPr/>
          <p:nvPr/>
        </p:nvSpPr>
        <p:spPr>
          <a:xfrm>
            <a:off x="8402735" y="3271785"/>
            <a:ext cx="2908832" cy="1083374"/>
          </a:xfrm>
          <a:prstGeom prst="rect">
            <a:avLst/>
          </a:prstGeom>
          <a:solidFill>
            <a:srgbClr val="0070C0"/>
          </a:solidFill>
        </p:spPr>
        <p:txBody>
          <a:bodyPr wrap="square" lIns="182880" tIns="146304" rIns="182880" bIns="146304">
            <a:spAutoFit/>
          </a:bodyPr>
          <a:lstStyle/>
          <a:p>
            <a:pPr marL="171450" indent="-171450" defTabSz="476028" fontAlgn="base">
              <a:lnSpc>
                <a:spcPct val="80000"/>
              </a:lnSpc>
              <a:buFont typeface="Arial" pitchFamily="34" charset="0"/>
              <a:buChar char="•"/>
            </a:pPr>
            <a:r>
              <a:rPr lang="en-US" sz="1600" b="1" dirty="0">
                <a:solidFill>
                  <a:srgbClr val="FFFFFF"/>
                </a:solidFill>
                <a:effectLst>
                  <a:outerShdw blurRad="38100" dist="38100" dir="2700000" algn="tl">
                    <a:srgbClr val="000000">
                      <a:alpha val="43137"/>
                    </a:srgbClr>
                  </a:outerShdw>
                </a:effectLst>
                <a:cs typeface="Segoe UI" panose="020B0502040204020203" pitchFamily="34" charset="0"/>
              </a:rPr>
              <a:t>Developers</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POC Efforts</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Small scale deployments</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Connect from anywhere</a:t>
            </a:r>
          </a:p>
        </p:txBody>
      </p:sp>
      <p:sp>
        <p:nvSpPr>
          <p:cNvPr id="31" name="Freeform 539">
            <a:extLst>
              <a:ext uri="{FF2B5EF4-FFF2-40B4-BE49-F238E27FC236}">
                <a16:creationId xmlns:a16="http://schemas.microsoft.com/office/drawing/2014/main" id="{5897921B-4722-476F-A774-3E2360965514}"/>
              </a:ext>
            </a:extLst>
          </p:cNvPr>
          <p:cNvSpPr>
            <a:spLocks noChangeAspect="1"/>
          </p:cNvSpPr>
          <p:nvPr/>
        </p:nvSpPr>
        <p:spPr bwMode="auto">
          <a:xfrm>
            <a:off x="1646851" y="3817780"/>
            <a:ext cx="456175" cy="250799"/>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defTabSz="932503"/>
            <a:endParaRPr lang="en-US" sz="2400">
              <a:solidFill>
                <a:srgbClr val="505050"/>
              </a:solidFill>
              <a:cs typeface="Segoe UI" panose="020B0502040204020203" pitchFamily="34" charset="0"/>
            </a:endParaRPr>
          </a:p>
        </p:txBody>
      </p:sp>
      <p:sp>
        <p:nvSpPr>
          <p:cNvPr id="39" name="Rectangle 38">
            <a:extLst>
              <a:ext uri="{FF2B5EF4-FFF2-40B4-BE49-F238E27FC236}">
                <a16:creationId xmlns:a16="http://schemas.microsoft.com/office/drawing/2014/main" id="{B1393235-4A67-4DA3-B6C5-D71AF8B4F1BA}"/>
              </a:ext>
            </a:extLst>
          </p:cNvPr>
          <p:cNvSpPr/>
          <p:nvPr/>
        </p:nvSpPr>
        <p:spPr>
          <a:xfrm>
            <a:off x="778251" y="5610600"/>
            <a:ext cx="11156422" cy="1089275"/>
          </a:xfrm>
          <a:prstGeom prst="rect">
            <a:avLst/>
          </a:prstGeom>
          <a:solidFill>
            <a:srgbClr val="0070C0"/>
          </a:solidFill>
          <a:ln w="3810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2400" dirty="0">
              <a:ln w="76200">
                <a:solidFill>
                  <a:srgbClr val="505050"/>
                </a:solidFill>
              </a:ln>
              <a:solidFill>
                <a:srgbClr val="EFEFEF"/>
              </a:solidFill>
              <a:cs typeface="Segoe UI" panose="020B0502040204020203" pitchFamily="34" charset="0"/>
            </a:endParaRPr>
          </a:p>
        </p:txBody>
      </p:sp>
      <p:sp>
        <p:nvSpPr>
          <p:cNvPr id="40" name="Freeform 45">
            <a:extLst>
              <a:ext uri="{FF2B5EF4-FFF2-40B4-BE49-F238E27FC236}">
                <a16:creationId xmlns:a16="http://schemas.microsoft.com/office/drawing/2014/main" id="{5C649109-68DF-47DC-9358-B78D35018495}"/>
              </a:ext>
            </a:extLst>
          </p:cNvPr>
          <p:cNvSpPr/>
          <p:nvPr/>
        </p:nvSpPr>
        <p:spPr>
          <a:xfrm rot="5400000">
            <a:off x="6814991" y="5125874"/>
            <a:ext cx="1083857" cy="2052341"/>
          </a:xfrm>
          <a:custGeom>
            <a:avLst/>
            <a:gdLst>
              <a:gd name="connsiteX0" fmla="*/ 0 w 2459333"/>
              <a:gd name="connsiteY0" fmla="*/ 0 h 658800"/>
              <a:gd name="connsiteX1" fmla="*/ 2459333 w 2459333"/>
              <a:gd name="connsiteY1" fmla="*/ 0 h 658800"/>
              <a:gd name="connsiteX2" fmla="*/ 2459333 w 2459333"/>
              <a:gd name="connsiteY2" fmla="*/ 658800 h 658800"/>
              <a:gd name="connsiteX3" fmla="*/ 0 w 2459333"/>
              <a:gd name="connsiteY3" fmla="*/ 658800 h 658800"/>
              <a:gd name="connsiteX4" fmla="*/ 0 w 2459333"/>
              <a:gd name="connsiteY4" fmla="*/ 0 h 65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333" h="658800">
                <a:moveTo>
                  <a:pt x="0" y="0"/>
                </a:moveTo>
                <a:lnTo>
                  <a:pt x="2459333" y="0"/>
                </a:lnTo>
                <a:lnTo>
                  <a:pt x="2459333" y="658800"/>
                </a:lnTo>
                <a:lnTo>
                  <a:pt x="0" y="658800"/>
                </a:lnTo>
                <a:lnTo>
                  <a:pt x="0" y="0"/>
                </a:lnTo>
                <a:close/>
              </a:path>
            </a:pathLst>
          </a:custGeom>
          <a:solidFill>
            <a:srgbClr val="7030A0"/>
          </a:solidFill>
          <a:ln w="12700" cap="flat" cmpd="thickThin" algn="ctr">
            <a:noFill/>
            <a:prstDash val="solid"/>
          </a:ln>
          <a:effectLst/>
        </p:spPr>
        <p:txBody>
          <a:bodyPr lIns="3046613" tIns="38082" rIns="76162" bIns="38082" rtlCol="0" anchor="ctr"/>
          <a:lstStyle/>
          <a:p>
            <a:pPr marL="239635" indent="-239635" defTabSz="475948">
              <a:lnSpc>
                <a:spcPct val="90000"/>
              </a:lnSpc>
              <a:spcBef>
                <a:spcPct val="20000"/>
              </a:spcBef>
              <a:buSzPct val="90000"/>
              <a:buFontTx/>
              <a:buBlip>
                <a:blip r:embed="rId3"/>
              </a:buBlip>
            </a:pPr>
            <a:endParaRPr lang="en-US" sz="240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sp>
        <p:nvSpPr>
          <p:cNvPr id="41" name="Freeform 46">
            <a:extLst>
              <a:ext uri="{FF2B5EF4-FFF2-40B4-BE49-F238E27FC236}">
                <a16:creationId xmlns:a16="http://schemas.microsoft.com/office/drawing/2014/main" id="{3AB4C8B7-6815-4BAE-BEB5-D362911E8412}"/>
              </a:ext>
            </a:extLst>
          </p:cNvPr>
          <p:cNvSpPr/>
          <p:nvPr/>
        </p:nvSpPr>
        <p:spPr>
          <a:xfrm rot="5400000">
            <a:off x="1262494" y="5125873"/>
            <a:ext cx="1083858" cy="2052344"/>
          </a:xfrm>
          <a:custGeom>
            <a:avLst/>
            <a:gdLst>
              <a:gd name="connsiteX0" fmla="*/ 0 w 2459333"/>
              <a:gd name="connsiteY0" fmla="*/ 0 h 658800"/>
              <a:gd name="connsiteX1" fmla="*/ 2459333 w 2459333"/>
              <a:gd name="connsiteY1" fmla="*/ 0 h 658800"/>
              <a:gd name="connsiteX2" fmla="*/ 2459333 w 2459333"/>
              <a:gd name="connsiteY2" fmla="*/ 658800 h 658800"/>
              <a:gd name="connsiteX3" fmla="*/ 0 w 2459333"/>
              <a:gd name="connsiteY3" fmla="*/ 658800 h 658800"/>
              <a:gd name="connsiteX4" fmla="*/ 0 w 2459333"/>
              <a:gd name="connsiteY4" fmla="*/ 0 h 65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333" h="658800">
                <a:moveTo>
                  <a:pt x="0" y="0"/>
                </a:moveTo>
                <a:lnTo>
                  <a:pt x="2459333" y="0"/>
                </a:lnTo>
                <a:lnTo>
                  <a:pt x="2459333" y="658800"/>
                </a:lnTo>
                <a:lnTo>
                  <a:pt x="0" y="658800"/>
                </a:lnTo>
                <a:lnTo>
                  <a:pt x="0" y="0"/>
                </a:lnTo>
                <a:close/>
              </a:path>
            </a:pathLst>
          </a:custGeom>
          <a:solidFill>
            <a:schemeClr val="accent6">
              <a:lumMod val="75000"/>
            </a:schemeClr>
          </a:solidFill>
          <a:ln w="12700" cap="flat" cmpd="thickThin" algn="ctr">
            <a:noFill/>
            <a:prstDash val="solid"/>
          </a:ln>
          <a:effectLst/>
        </p:spPr>
        <p:txBody>
          <a:bodyPr lIns="3046613" tIns="38082" rIns="76162" bIns="38082" rtlCol="0" anchor="ctr"/>
          <a:lstStyle/>
          <a:p>
            <a:pPr marL="239635" indent="-239635" defTabSz="475948">
              <a:lnSpc>
                <a:spcPct val="90000"/>
              </a:lnSpc>
              <a:spcBef>
                <a:spcPct val="20000"/>
              </a:spcBef>
              <a:buSzPct val="90000"/>
              <a:buFontTx/>
              <a:buBlip>
                <a:blip r:embed="rId3"/>
              </a:buBlip>
            </a:pPr>
            <a:endParaRPr lang="en-US" sz="240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grpSp>
        <p:nvGrpSpPr>
          <p:cNvPr id="42" name="Group 41">
            <a:extLst>
              <a:ext uri="{FF2B5EF4-FFF2-40B4-BE49-F238E27FC236}">
                <a16:creationId xmlns:a16="http://schemas.microsoft.com/office/drawing/2014/main" id="{556612D1-AF6A-4C31-834C-DE63A49D5381}"/>
              </a:ext>
            </a:extLst>
          </p:cNvPr>
          <p:cNvGrpSpPr/>
          <p:nvPr/>
        </p:nvGrpSpPr>
        <p:grpSpPr>
          <a:xfrm>
            <a:off x="1346885" y="5686866"/>
            <a:ext cx="549467" cy="750287"/>
            <a:chOff x="5293615" y="2293499"/>
            <a:chExt cx="1189325" cy="1488408"/>
          </a:xfrm>
        </p:grpSpPr>
        <p:pic>
          <p:nvPicPr>
            <p:cNvPr id="50" name="Picture 2">
              <a:extLst>
                <a:ext uri="{FF2B5EF4-FFF2-40B4-BE49-F238E27FC236}">
                  <a16:creationId xmlns:a16="http://schemas.microsoft.com/office/drawing/2014/main" id="{1642BB33-75E4-4D54-AE56-5E9D82D0431A}"/>
                </a:ext>
              </a:extLst>
            </p:cNvPr>
            <p:cNvPicPr>
              <a:picLocks noChangeAspect="1" noChangeArrowheads="1"/>
            </p:cNvPicPr>
            <p:nvPr/>
          </p:nvPicPr>
          <p:blipFill>
            <a:blip r:embed="rId4" cstate="print">
              <a:lum bright="100000" contrast="100000"/>
            </a:blip>
            <a:srcRect/>
            <a:stretch>
              <a:fillRect/>
            </a:stretch>
          </p:blipFill>
          <p:spPr bwMode="auto">
            <a:xfrm>
              <a:off x="5293615" y="2293499"/>
              <a:ext cx="1178386" cy="1079717"/>
            </a:xfrm>
            <a:prstGeom prst="rect">
              <a:avLst/>
            </a:prstGeom>
            <a:noFill/>
            <a:ln w="9525">
              <a:noFill/>
              <a:miter lim="800000"/>
              <a:headEnd/>
              <a:tailEnd/>
            </a:ln>
            <a:effectLst/>
          </p:spPr>
        </p:pic>
        <p:sp>
          <p:nvSpPr>
            <p:cNvPr id="51" name="Isosceles Triangle 50">
              <a:extLst>
                <a:ext uri="{FF2B5EF4-FFF2-40B4-BE49-F238E27FC236}">
                  <a16:creationId xmlns:a16="http://schemas.microsoft.com/office/drawing/2014/main" id="{6119D97A-3A15-4E23-8A38-B441D5C6F3D4}"/>
                </a:ext>
              </a:extLst>
            </p:cNvPr>
            <p:cNvSpPr/>
            <p:nvPr/>
          </p:nvSpPr>
          <p:spPr bwMode="auto">
            <a:xfrm rot="9180217">
              <a:off x="5900776" y="3052666"/>
              <a:ext cx="582164" cy="729241"/>
            </a:xfrm>
            <a:prstGeom prst="triangle">
              <a:avLst>
                <a:gd name="adj" fmla="val 64317"/>
              </a:avLst>
            </a:prstGeom>
            <a:gradFill rotWithShape="1">
              <a:gsLst>
                <a:gs pos="0">
                  <a:sysClr val="window" lastClr="FFFFFF">
                    <a:lumMod val="95000"/>
                    <a:alpha val="0"/>
                  </a:sysClr>
                </a:gs>
                <a:gs pos="50000">
                  <a:schemeClr val="bg1">
                    <a:alpha val="58000"/>
                  </a:schemeClr>
                </a:gs>
                <a:gs pos="100000">
                  <a:schemeClr val="bg1"/>
                </a:gs>
              </a:gsLst>
              <a:lin ang="5400000" scaled="0"/>
            </a:gra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571228">
                <a:defRPr/>
              </a:pPr>
              <a:endParaRPr lang="en-US" sz="1400" kern="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grpSp>
      <p:pic>
        <p:nvPicPr>
          <p:cNvPr id="43" name="Picture 2">
            <a:extLst>
              <a:ext uri="{FF2B5EF4-FFF2-40B4-BE49-F238E27FC236}">
                <a16:creationId xmlns:a16="http://schemas.microsoft.com/office/drawing/2014/main" id="{5DB6FE2F-7A76-44D9-93CC-0DB2E69AFAED}"/>
              </a:ext>
            </a:extLst>
          </p:cNvPr>
          <p:cNvPicPr>
            <a:picLocks noChangeAspect="1" noChangeArrowheads="1"/>
          </p:cNvPicPr>
          <p:nvPr/>
        </p:nvPicPr>
        <p:blipFill>
          <a:blip r:embed="rId4" cstate="print">
            <a:lum bright="100000" contrast="100000"/>
          </a:blip>
          <a:srcRect/>
          <a:stretch>
            <a:fillRect/>
          </a:stretch>
        </p:blipFill>
        <p:spPr bwMode="auto">
          <a:xfrm>
            <a:off x="6906447" y="5547952"/>
            <a:ext cx="1005739" cy="1219429"/>
          </a:xfrm>
          <a:prstGeom prst="rect">
            <a:avLst/>
          </a:prstGeom>
          <a:noFill/>
          <a:ln w="9525">
            <a:noFill/>
            <a:miter lim="800000"/>
            <a:headEnd/>
            <a:tailEnd/>
          </a:ln>
          <a:effectLst/>
        </p:spPr>
      </p:pic>
      <p:cxnSp>
        <p:nvCxnSpPr>
          <p:cNvPr id="44" name="Straight Connector 43">
            <a:extLst>
              <a:ext uri="{FF2B5EF4-FFF2-40B4-BE49-F238E27FC236}">
                <a16:creationId xmlns:a16="http://schemas.microsoft.com/office/drawing/2014/main" id="{BD539069-8E84-4B6F-8ECF-04B0933366AF}"/>
              </a:ext>
            </a:extLst>
          </p:cNvPr>
          <p:cNvCxnSpPr/>
          <p:nvPr/>
        </p:nvCxnSpPr>
        <p:spPr>
          <a:xfrm flipH="1">
            <a:off x="2669836" y="6153031"/>
            <a:ext cx="941118" cy="0"/>
          </a:xfrm>
          <a:prstGeom prst="line">
            <a:avLst/>
          </a:prstGeom>
          <a:ln w="38100">
            <a:gradFill>
              <a:gsLst>
                <a:gs pos="0">
                  <a:schemeClr val="accent3"/>
                </a:gs>
                <a:gs pos="100000">
                  <a:schemeClr val="accent3">
                    <a:alpha val="0"/>
                  </a:schemeClr>
                </a:gs>
              </a:gsLst>
              <a:lin ang="10800000" scaled="0"/>
            </a:gradFill>
            <a:tailEnd type="ova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21A3BD5D-3FA9-45B7-B010-E8EC8C7E3559}"/>
              </a:ext>
            </a:extLst>
          </p:cNvPr>
          <p:cNvSpPr/>
          <p:nvPr/>
        </p:nvSpPr>
        <p:spPr>
          <a:xfrm>
            <a:off x="3330950" y="5882915"/>
            <a:ext cx="2543503" cy="566285"/>
          </a:xfrm>
          <a:prstGeom prst="rect">
            <a:avLst/>
          </a:prstGeom>
        </p:spPr>
        <p:txBody>
          <a:bodyPr wrap="square" lIns="121893" tIns="60948" rIns="121893" bIns="60948">
            <a:spAutoFit/>
          </a:bodyPr>
          <a:lstStyle/>
          <a:p>
            <a:pPr algn="ctr" defTabSz="476028" fontAlgn="base">
              <a:lnSpc>
                <a:spcPct val="80000"/>
              </a:lnSpc>
            </a:pPr>
            <a:r>
              <a:rPr lang="en-US" dirty="0" err="1">
                <a:solidFill>
                  <a:srgbClr val="FFFFFF"/>
                </a:solidFill>
                <a:effectLst>
                  <a:outerShdw blurRad="38100" dist="38100" dir="2700000" algn="tl">
                    <a:srgbClr val="000000">
                      <a:alpha val="43137"/>
                    </a:srgbClr>
                  </a:outerShdw>
                </a:effectLst>
                <a:cs typeface="Segoe UI" panose="020B0502040204020203" pitchFamily="34" charset="0"/>
              </a:rPr>
              <a:t>ExpressRoute</a:t>
            </a:r>
            <a:r>
              <a:rPr lang="en-US" dirty="0">
                <a:solidFill>
                  <a:srgbClr val="FFFFFF"/>
                </a:solidFill>
                <a:effectLst>
                  <a:outerShdw blurRad="38100" dist="38100" dir="2700000" algn="tl">
                    <a:srgbClr val="000000">
                      <a:alpha val="43137"/>
                    </a:srgbClr>
                  </a:outerShdw>
                </a:effectLst>
                <a:cs typeface="Segoe UI" panose="020B0502040204020203" pitchFamily="34" charset="0"/>
              </a:rPr>
              <a:t> private connectivity</a:t>
            </a:r>
          </a:p>
        </p:txBody>
      </p:sp>
      <p:cxnSp>
        <p:nvCxnSpPr>
          <p:cNvPr id="46" name="Straight Connector 45">
            <a:extLst>
              <a:ext uri="{FF2B5EF4-FFF2-40B4-BE49-F238E27FC236}">
                <a16:creationId xmlns:a16="http://schemas.microsoft.com/office/drawing/2014/main" id="{34117406-9191-4943-A221-A32CE45F523D}"/>
              </a:ext>
            </a:extLst>
          </p:cNvPr>
          <p:cNvCxnSpPr/>
          <p:nvPr/>
        </p:nvCxnSpPr>
        <p:spPr>
          <a:xfrm>
            <a:off x="5616950" y="6153031"/>
            <a:ext cx="930002" cy="0"/>
          </a:xfrm>
          <a:prstGeom prst="line">
            <a:avLst/>
          </a:prstGeom>
          <a:ln w="38100">
            <a:gradFill>
              <a:gsLst>
                <a:gs pos="0">
                  <a:schemeClr val="accent3"/>
                </a:gs>
                <a:gs pos="100000">
                  <a:schemeClr val="accent3">
                    <a:alpha val="0"/>
                  </a:schemeClr>
                </a:gs>
              </a:gsLst>
              <a:lin ang="10800000" scaled="0"/>
            </a:gradFill>
            <a:tailEnd type="oval"/>
          </a:ln>
        </p:spPr>
        <p:style>
          <a:lnRef idx="1">
            <a:schemeClr val="accent1"/>
          </a:lnRef>
          <a:fillRef idx="0">
            <a:schemeClr val="accent1"/>
          </a:fillRef>
          <a:effectRef idx="0">
            <a:schemeClr val="accent1"/>
          </a:effectRef>
          <a:fontRef idx="minor">
            <a:schemeClr val="tx1"/>
          </a:fontRef>
        </p:style>
      </p:cxnSp>
      <p:sp>
        <p:nvSpPr>
          <p:cNvPr id="47" name="Rectangle 77">
            <a:extLst>
              <a:ext uri="{FF2B5EF4-FFF2-40B4-BE49-F238E27FC236}">
                <a16:creationId xmlns:a16="http://schemas.microsoft.com/office/drawing/2014/main" id="{6E968E67-53F3-458D-80D1-8BF27A115765}"/>
              </a:ext>
            </a:extLst>
          </p:cNvPr>
          <p:cNvSpPr/>
          <p:nvPr/>
        </p:nvSpPr>
        <p:spPr>
          <a:xfrm>
            <a:off x="8402735" y="5610598"/>
            <a:ext cx="3260024" cy="1083374"/>
          </a:xfrm>
          <a:prstGeom prst="rect">
            <a:avLst/>
          </a:prstGeom>
        </p:spPr>
        <p:txBody>
          <a:bodyPr wrap="square" lIns="182880" tIns="146304" rIns="182880" bIns="146304">
            <a:spAutoFit/>
          </a:bodyPr>
          <a:lstStyle/>
          <a:p>
            <a:pPr marL="171450" indent="-171450" defTabSz="476028" fontAlgn="base">
              <a:lnSpc>
                <a:spcPct val="80000"/>
              </a:lnSpc>
              <a:buFont typeface="Arial" pitchFamily="34" charset="0"/>
              <a:buChar char="•"/>
            </a:pPr>
            <a:r>
              <a:rPr lang="en-US" sz="1600" b="1" dirty="0">
                <a:solidFill>
                  <a:srgbClr val="FFFFFF"/>
                </a:solidFill>
                <a:effectLst>
                  <a:outerShdw blurRad="38100" dist="38100" dir="2700000" algn="tl">
                    <a:srgbClr val="000000">
                      <a:alpha val="43137"/>
                    </a:srgbClr>
                  </a:outerShdw>
                </a:effectLst>
                <a:cs typeface="Segoe UI" panose="020B0502040204020203" pitchFamily="34" charset="0"/>
              </a:rPr>
              <a:t>SMB &amp; Enterprises</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Mission critical workloads</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Backup/DR, media, HPC</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Connect to Microsoft services</a:t>
            </a:r>
          </a:p>
        </p:txBody>
      </p:sp>
      <p:sp>
        <p:nvSpPr>
          <p:cNvPr id="48" name="Rectangle 47">
            <a:extLst>
              <a:ext uri="{FF2B5EF4-FFF2-40B4-BE49-F238E27FC236}">
                <a16:creationId xmlns:a16="http://schemas.microsoft.com/office/drawing/2014/main" id="{99C58B1A-337B-4419-B7F6-897949F41BC8}"/>
              </a:ext>
            </a:extLst>
          </p:cNvPr>
          <p:cNvSpPr/>
          <p:nvPr/>
        </p:nvSpPr>
        <p:spPr bwMode="auto">
          <a:xfrm>
            <a:off x="778251" y="5610598"/>
            <a:ext cx="11156422" cy="1089276"/>
          </a:xfrm>
          <a:prstGeom prst="rect">
            <a:avLst/>
          </a:prstGeom>
          <a:noFill/>
          <a:ln w="1270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4099" fontAlgn="base">
              <a:lnSpc>
                <a:spcPct val="90000"/>
              </a:lnSpc>
              <a:spcBef>
                <a:spcPct val="0"/>
              </a:spcBef>
              <a:spcAft>
                <a:spcPct val="0"/>
              </a:spcAft>
            </a:pPr>
            <a:endParaRPr lang="en-US" sz="2800" spc="-50" dirty="0">
              <a:gradFill>
                <a:gsLst>
                  <a:gs pos="1250">
                    <a:srgbClr val="EFEFEF"/>
                  </a:gs>
                  <a:gs pos="10417">
                    <a:srgbClr val="EFEFEF"/>
                  </a:gs>
                </a:gsLst>
                <a:lin ang="5400000" scaled="0"/>
              </a:gradFill>
              <a:cs typeface="Segoe UI" panose="020B0502040204020203" pitchFamily="34" charset="0"/>
            </a:endParaRPr>
          </a:p>
        </p:txBody>
      </p:sp>
      <p:sp>
        <p:nvSpPr>
          <p:cNvPr id="49" name="Freeform 539">
            <a:extLst>
              <a:ext uri="{FF2B5EF4-FFF2-40B4-BE49-F238E27FC236}">
                <a16:creationId xmlns:a16="http://schemas.microsoft.com/office/drawing/2014/main" id="{061FE968-1E8A-4B31-8214-C73645760862}"/>
              </a:ext>
            </a:extLst>
          </p:cNvPr>
          <p:cNvSpPr>
            <a:spLocks noChangeAspect="1"/>
          </p:cNvSpPr>
          <p:nvPr/>
        </p:nvSpPr>
        <p:spPr bwMode="auto">
          <a:xfrm>
            <a:off x="1646851" y="6241716"/>
            <a:ext cx="456175" cy="250799"/>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defTabSz="932503"/>
            <a:endParaRPr lang="en-US" sz="2400">
              <a:solidFill>
                <a:srgbClr val="505050"/>
              </a:solidFill>
              <a:cs typeface="Segoe UI" panose="020B0502040204020203" pitchFamily="34" charset="0"/>
            </a:endParaRPr>
          </a:p>
        </p:txBody>
      </p:sp>
      <p:sp>
        <p:nvSpPr>
          <p:cNvPr id="53" name="Rectangle 52">
            <a:extLst>
              <a:ext uri="{FF2B5EF4-FFF2-40B4-BE49-F238E27FC236}">
                <a16:creationId xmlns:a16="http://schemas.microsoft.com/office/drawing/2014/main" id="{1021AA59-64CD-459B-B45E-EFDE3F2C26B2}"/>
              </a:ext>
            </a:extLst>
          </p:cNvPr>
          <p:cNvSpPr/>
          <p:nvPr/>
        </p:nvSpPr>
        <p:spPr>
          <a:xfrm>
            <a:off x="785128" y="2119189"/>
            <a:ext cx="11156422" cy="10962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2400" dirty="0">
              <a:solidFill>
                <a:srgbClr val="FFFFFF"/>
              </a:solidFill>
              <a:cs typeface="Segoe UI" panose="020B0502040204020203" pitchFamily="34" charset="0"/>
            </a:endParaRPr>
          </a:p>
        </p:txBody>
      </p:sp>
      <p:sp>
        <p:nvSpPr>
          <p:cNvPr id="59" name="Freeform 59">
            <a:extLst>
              <a:ext uri="{FF2B5EF4-FFF2-40B4-BE49-F238E27FC236}">
                <a16:creationId xmlns:a16="http://schemas.microsoft.com/office/drawing/2014/main" id="{7F77E5CC-0E72-4ED1-A075-D5EE06DC9CA6}"/>
              </a:ext>
            </a:extLst>
          </p:cNvPr>
          <p:cNvSpPr/>
          <p:nvPr/>
        </p:nvSpPr>
        <p:spPr>
          <a:xfrm rot="5400000">
            <a:off x="6815154" y="1641661"/>
            <a:ext cx="1097285" cy="2052341"/>
          </a:xfrm>
          <a:custGeom>
            <a:avLst/>
            <a:gdLst>
              <a:gd name="connsiteX0" fmla="*/ 0 w 2459333"/>
              <a:gd name="connsiteY0" fmla="*/ 0 h 658800"/>
              <a:gd name="connsiteX1" fmla="*/ 2459333 w 2459333"/>
              <a:gd name="connsiteY1" fmla="*/ 0 h 658800"/>
              <a:gd name="connsiteX2" fmla="*/ 2459333 w 2459333"/>
              <a:gd name="connsiteY2" fmla="*/ 658800 h 658800"/>
              <a:gd name="connsiteX3" fmla="*/ 0 w 2459333"/>
              <a:gd name="connsiteY3" fmla="*/ 658800 h 658800"/>
              <a:gd name="connsiteX4" fmla="*/ 0 w 2459333"/>
              <a:gd name="connsiteY4" fmla="*/ 0 h 65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333" h="658800">
                <a:moveTo>
                  <a:pt x="0" y="0"/>
                </a:moveTo>
                <a:lnTo>
                  <a:pt x="2459333" y="0"/>
                </a:lnTo>
                <a:lnTo>
                  <a:pt x="2459333" y="658800"/>
                </a:lnTo>
                <a:lnTo>
                  <a:pt x="0" y="658800"/>
                </a:lnTo>
                <a:lnTo>
                  <a:pt x="0" y="0"/>
                </a:lnTo>
                <a:close/>
              </a:path>
            </a:pathLst>
          </a:custGeom>
          <a:solidFill>
            <a:srgbClr val="7030A0"/>
          </a:solidFill>
          <a:ln w="12700" cap="flat" cmpd="thickThin" algn="ctr">
            <a:noFill/>
            <a:prstDash val="solid"/>
          </a:ln>
          <a:effectLst/>
        </p:spPr>
        <p:txBody>
          <a:bodyPr lIns="3046613" tIns="38082" rIns="76162" bIns="38082" rtlCol="0" anchor="ctr"/>
          <a:lstStyle/>
          <a:p>
            <a:pPr marL="239635" indent="-239635" defTabSz="475948">
              <a:lnSpc>
                <a:spcPct val="90000"/>
              </a:lnSpc>
              <a:spcBef>
                <a:spcPct val="20000"/>
              </a:spcBef>
              <a:buSzPct val="90000"/>
              <a:buFontTx/>
              <a:buBlip>
                <a:blip r:embed="rId3"/>
              </a:buBlip>
            </a:pPr>
            <a:endParaRPr lang="en-US" sz="240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sp>
        <p:nvSpPr>
          <p:cNvPr id="60" name="Freeform 68">
            <a:extLst>
              <a:ext uri="{FF2B5EF4-FFF2-40B4-BE49-F238E27FC236}">
                <a16:creationId xmlns:a16="http://schemas.microsoft.com/office/drawing/2014/main" id="{21C325CF-59BB-43AB-AAA2-61564A50C9D3}"/>
              </a:ext>
            </a:extLst>
          </p:cNvPr>
          <p:cNvSpPr/>
          <p:nvPr/>
        </p:nvSpPr>
        <p:spPr>
          <a:xfrm rot="5400000">
            <a:off x="1263157" y="1641155"/>
            <a:ext cx="1096283" cy="2052341"/>
          </a:xfrm>
          <a:custGeom>
            <a:avLst/>
            <a:gdLst>
              <a:gd name="connsiteX0" fmla="*/ 0 w 2459333"/>
              <a:gd name="connsiteY0" fmla="*/ 0 h 658800"/>
              <a:gd name="connsiteX1" fmla="*/ 2459333 w 2459333"/>
              <a:gd name="connsiteY1" fmla="*/ 0 h 658800"/>
              <a:gd name="connsiteX2" fmla="*/ 2459333 w 2459333"/>
              <a:gd name="connsiteY2" fmla="*/ 658800 h 658800"/>
              <a:gd name="connsiteX3" fmla="*/ 0 w 2459333"/>
              <a:gd name="connsiteY3" fmla="*/ 658800 h 658800"/>
              <a:gd name="connsiteX4" fmla="*/ 0 w 2459333"/>
              <a:gd name="connsiteY4" fmla="*/ 0 h 65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9333" h="658800">
                <a:moveTo>
                  <a:pt x="0" y="0"/>
                </a:moveTo>
                <a:lnTo>
                  <a:pt x="2459333" y="0"/>
                </a:lnTo>
                <a:lnTo>
                  <a:pt x="2459333" y="658800"/>
                </a:lnTo>
                <a:lnTo>
                  <a:pt x="0" y="658800"/>
                </a:lnTo>
                <a:lnTo>
                  <a:pt x="0" y="0"/>
                </a:lnTo>
                <a:close/>
              </a:path>
            </a:pathLst>
          </a:custGeom>
          <a:solidFill>
            <a:schemeClr val="accent6">
              <a:lumMod val="75000"/>
            </a:schemeClr>
          </a:solidFill>
          <a:ln w="12700" cap="flat" cmpd="thickThin" algn="ctr">
            <a:noFill/>
            <a:prstDash val="solid"/>
          </a:ln>
          <a:effectLst/>
        </p:spPr>
        <p:txBody>
          <a:bodyPr lIns="3046613" tIns="38082" rIns="76162" bIns="38082" rtlCol="0" anchor="ctr"/>
          <a:lstStyle/>
          <a:p>
            <a:pPr marL="239635" indent="-239635" defTabSz="475948">
              <a:lnSpc>
                <a:spcPct val="90000"/>
              </a:lnSpc>
              <a:spcBef>
                <a:spcPct val="20000"/>
              </a:spcBef>
              <a:buSzPct val="90000"/>
              <a:buFontTx/>
              <a:buBlip>
                <a:blip r:embed="rId3"/>
              </a:buBlip>
            </a:pPr>
            <a:endParaRPr lang="en-US" sz="240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pic>
        <p:nvPicPr>
          <p:cNvPr id="61" name="Picture 6" descr="\\magnum\Projects\Microsoft\Cloud Power FY12\Design\Icons\PNGs\Server_2.png">
            <a:extLst>
              <a:ext uri="{FF2B5EF4-FFF2-40B4-BE49-F238E27FC236}">
                <a16:creationId xmlns:a16="http://schemas.microsoft.com/office/drawing/2014/main" id="{5FEDBAE4-45C8-4773-BA0A-0FC3232BA70C}"/>
              </a:ext>
            </a:extLst>
          </p:cNvPr>
          <p:cNvPicPr>
            <a:picLocks noChangeAspect="1" noChangeArrowheads="1"/>
          </p:cNvPicPr>
          <p:nvPr/>
        </p:nvPicPr>
        <p:blipFill>
          <a:blip r:embed="rId5" cstate="print">
            <a:lum bright="100000"/>
          </a:blip>
          <a:srcRect/>
          <a:stretch>
            <a:fillRect/>
          </a:stretch>
        </p:blipFill>
        <p:spPr bwMode="auto">
          <a:xfrm>
            <a:off x="6940837" y="2119181"/>
            <a:ext cx="845922" cy="1127893"/>
          </a:xfrm>
          <a:prstGeom prst="rect">
            <a:avLst/>
          </a:prstGeom>
          <a:noFill/>
        </p:spPr>
      </p:pic>
      <p:sp>
        <p:nvSpPr>
          <p:cNvPr id="62" name="Rectangle 61">
            <a:extLst>
              <a:ext uri="{FF2B5EF4-FFF2-40B4-BE49-F238E27FC236}">
                <a16:creationId xmlns:a16="http://schemas.microsoft.com/office/drawing/2014/main" id="{BA550BF0-2056-45A0-95D5-1C38BBF17060}"/>
              </a:ext>
            </a:extLst>
          </p:cNvPr>
          <p:cNvSpPr/>
          <p:nvPr/>
        </p:nvSpPr>
        <p:spPr>
          <a:xfrm>
            <a:off x="3318017" y="2576381"/>
            <a:ext cx="2534410" cy="344686"/>
          </a:xfrm>
          <a:prstGeom prst="rect">
            <a:avLst/>
          </a:prstGeom>
        </p:spPr>
        <p:txBody>
          <a:bodyPr wrap="square" lIns="121893" tIns="60948" rIns="121893" bIns="60948">
            <a:spAutoFit/>
          </a:bodyPr>
          <a:lstStyle/>
          <a:p>
            <a:pPr algn="ctr" defTabSz="476028" fontAlgn="base">
              <a:lnSpc>
                <a:spcPct val="80000"/>
              </a:lnSpc>
            </a:pPr>
            <a:r>
              <a:rPr lang="en-US" dirty="0">
                <a:solidFill>
                  <a:srgbClr val="FFFFFF"/>
                </a:solidFill>
                <a:effectLst>
                  <a:outerShdw blurRad="38100" dist="38100" dir="2700000" algn="tl">
                    <a:srgbClr val="000000">
                      <a:alpha val="43137"/>
                    </a:srgbClr>
                  </a:outerShdw>
                </a:effectLst>
                <a:cs typeface="Segoe UI" panose="020B0502040204020203" pitchFamily="34" charset="0"/>
              </a:rPr>
              <a:t>Internet Connectivity</a:t>
            </a:r>
            <a:endParaRPr lang="en-US" sz="1200" dirty="0">
              <a:solidFill>
                <a:srgbClr val="FFFFFF"/>
              </a:solidFill>
              <a:effectLst>
                <a:outerShdw blurRad="38100" dist="38100" dir="2700000" algn="tl">
                  <a:srgbClr val="000000">
                    <a:alpha val="43137"/>
                  </a:srgbClr>
                </a:outerShdw>
              </a:effectLst>
              <a:cs typeface="Segoe UI" panose="020B0502040204020203" pitchFamily="34" charset="0"/>
            </a:endParaRPr>
          </a:p>
        </p:txBody>
      </p:sp>
      <p:cxnSp>
        <p:nvCxnSpPr>
          <p:cNvPr id="63" name="Straight Connector 62">
            <a:extLst>
              <a:ext uri="{FF2B5EF4-FFF2-40B4-BE49-F238E27FC236}">
                <a16:creationId xmlns:a16="http://schemas.microsoft.com/office/drawing/2014/main" id="{ABA6A1E2-5242-433E-9685-76AA38FF66D3}"/>
              </a:ext>
            </a:extLst>
          </p:cNvPr>
          <p:cNvCxnSpPr/>
          <p:nvPr/>
        </p:nvCxnSpPr>
        <p:spPr>
          <a:xfrm>
            <a:off x="5623827" y="2683129"/>
            <a:ext cx="915542" cy="0"/>
          </a:xfrm>
          <a:prstGeom prst="line">
            <a:avLst/>
          </a:prstGeom>
          <a:ln w="38100">
            <a:gradFill>
              <a:gsLst>
                <a:gs pos="0">
                  <a:schemeClr val="accent3"/>
                </a:gs>
                <a:gs pos="100000">
                  <a:schemeClr val="accent3">
                    <a:alpha val="0"/>
                  </a:schemeClr>
                </a:gs>
              </a:gsLst>
              <a:lin ang="10800000" scaled="0"/>
            </a:gradFill>
            <a:tailEnd type="ova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1460C51C-CBBC-4822-87BD-740C02A53F9E}"/>
              </a:ext>
            </a:extLst>
          </p:cNvPr>
          <p:cNvCxnSpPr/>
          <p:nvPr/>
        </p:nvCxnSpPr>
        <p:spPr>
          <a:xfrm flipH="1">
            <a:off x="2662253" y="2683129"/>
            <a:ext cx="955578" cy="0"/>
          </a:xfrm>
          <a:prstGeom prst="line">
            <a:avLst/>
          </a:prstGeom>
          <a:ln w="38100">
            <a:gradFill>
              <a:gsLst>
                <a:gs pos="0">
                  <a:schemeClr val="accent3"/>
                </a:gs>
                <a:gs pos="100000">
                  <a:schemeClr val="accent3">
                    <a:alpha val="0"/>
                  </a:schemeClr>
                </a:gs>
              </a:gsLst>
              <a:lin ang="10800000" scaled="0"/>
            </a:gradFill>
            <a:tailEnd type="oval"/>
          </a:ln>
        </p:spPr>
        <p:style>
          <a:lnRef idx="1">
            <a:schemeClr val="accent1"/>
          </a:lnRef>
          <a:fillRef idx="0">
            <a:schemeClr val="accent1"/>
          </a:fillRef>
          <a:effectRef idx="0">
            <a:schemeClr val="accent1"/>
          </a:effectRef>
          <a:fontRef idx="minor">
            <a:schemeClr val="tx1"/>
          </a:fontRef>
        </p:style>
      </p:cxnSp>
      <p:pic>
        <p:nvPicPr>
          <p:cNvPr id="55" name="Picture 2">
            <a:extLst>
              <a:ext uri="{FF2B5EF4-FFF2-40B4-BE49-F238E27FC236}">
                <a16:creationId xmlns:a16="http://schemas.microsoft.com/office/drawing/2014/main" id="{DD470067-BFEF-43A1-B486-BA30C7B7499A}"/>
              </a:ext>
            </a:extLst>
          </p:cNvPr>
          <p:cNvPicPr>
            <a:picLocks noChangeAspect="1" noChangeArrowheads="1"/>
          </p:cNvPicPr>
          <p:nvPr/>
        </p:nvPicPr>
        <p:blipFill>
          <a:blip r:embed="rId4" cstate="print">
            <a:lum bright="100000" contrast="100000"/>
          </a:blip>
          <a:srcRect/>
          <a:stretch>
            <a:fillRect/>
          </a:stretch>
        </p:blipFill>
        <p:spPr bwMode="auto">
          <a:xfrm>
            <a:off x="1353762" y="2125346"/>
            <a:ext cx="544413" cy="544270"/>
          </a:xfrm>
          <a:prstGeom prst="rect">
            <a:avLst/>
          </a:prstGeom>
          <a:noFill/>
          <a:ln w="9525">
            <a:noFill/>
            <a:miter lim="800000"/>
            <a:headEnd/>
            <a:tailEnd/>
          </a:ln>
          <a:effectLst/>
        </p:spPr>
      </p:pic>
      <p:sp>
        <p:nvSpPr>
          <p:cNvPr id="56" name="Isosceles Triangle 55">
            <a:extLst>
              <a:ext uri="{FF2B5EF4-FFF2-40B4-BE49-F238E27FC236}">
                <a16:creationId xmlns:a16="http://schemas.microsoft.com/office/drawing/2014/main" id="{530BFD04-80B4-404E-8F34-0642D962D2D0}"/>
              </a:ext>
            </a:extLst>
          </p:cNvPr>
          <p:cNvSpPr/>
          <p:nvPr/>
        </p:nvSpPr>
        <p:spPr bwMode="auto">
          <a:xfrm rot="9180217">
            <a:off x="1634270" y="2508033"/>
            <a:ext cx="268958" cy="367600"/>
          </a:xfrm>
          <a:prstGeom prst="triangle">
            <a:avLst>
              <a:gd name="adj" fmla="val 64317"/>
            </a:avLst>
          </a:prstGeom>
          <a:gradFill rotWithShape="1">
            <a:gsLst>
              <a:gs pos="0">
                <a:sysClr val="window" lastClr="FFFFFF">
                  <a:lumMod val="95000"/>
                  <a:alpha val="0"/>
                </a:sysClr>
              </a:gs>
              <a:gs pos="50000">
                <a:schemeClr val="bg1">
                  <a:alpha val="58000"/>
                </a:schemeClr>
              </a:gs>
              <a:gs pos="100000">
                <a:schemeClr val="bg1"/>
              </a:gs>
            </a:gsLst>
            <a:lin ang="5400000" scaled="0"/>
          </a:gra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571228">
              <a:defRPr/>
            </a:pPr>
            <a:endParaRPr lang="en-US" sz="1400" kern="0" dirty="0">
              <a:gradFill>
                <a:gsLst>
                  <a:gs pos="80000">
                    <a:srgbClr val="EFEFEF">
                      <a:lumMod val="10000"/>
                    </a:srgbClr>
                  </a:gs>
                  <a:gs pos="64762">
                    <a:srgbClr val="EFEFEF">
                      <a:lumMod val="10000"/>
                    </a:srgbClr>
                  </a:gs>
                </a:gsLst>
                <a:lin ang="5400000" scaled="0"/>
              </a:gradFill>
              <a:cs typeface="Segoe UI" panose="020B0502040204020203" pitchFamily="34" charset="0"/>
            </a:endParaRPr>
          </a:p>
        </p:txBody>
      </p:sp>
      <p:sp>
        <p:nvSpPr>
          <p:cNvPr id="57" name="Rectangle 77">
            <a:extLst>
              <a:ext uri="{FF2B5EF4-FFF2-40B4-BE49-F238E27FC236}">
                <a16:creationId xmlns:a16="http://schemas.microsoft.com/office/drawing/2014/main" id="{187F852B-EA1B-4DB1-BF6C-C2717F74FB50}"/>
              </a:ext>
            </a:extLst>
          </p:cNvPr>
          <p:cNvSpPr/>
          <p:nvPr/>
        </p:nvSpPr>
        <p:spPr>
          <a:xfrm>
            <a:off x="8409611" y="2119856"/>
            <a:ext cx="3473635" cy="1083374"/>
          </a:xfrm>
          <a:prstGeom prst="rect">
            <a:avLst/>
          </a:prstGeom>
          <a:solidFill>
            <a:srgbClr val="0070C0"/>
          </a:solidFill>
        </p:spPr>
        <p:txBody>
          <a:bodyPr wrap="square" lIns="182880" tIns="146304" rIns="182880" bIns="146304">
            <a:spAutoFit/>
          </a:bodyPr>
          <a:lstStyle/>
          <a:p>
            <a:pPr marL="171450" indent="-171450" defTabSz="476028" fontAlgn="base">
              <a:lnSpc>
                <a:spcPct val="80000"/>
              </a:lnSpc>
              <a:buFont typeface="Arial" pitchFamily="34" charset="0"/>
              <a:buChar char="•"/>
            </a:pPr>
            <a:r>
              <a:rPr lang="en-US" sz="1600" b="1" dirty="0">
                <a:solidFill>
                  <a:srgbClr val="FFFFFF"/>
                </a:solidFill>
                <a:effectLst>
                  <a:outerShdw blurRad="38100" dist="38100" dir="2700000" algn="tl">
                    <a:srgbClr val="000000">
                      <a:alpha val="43137"/>
                    </a:srgbClr>
                  </a:outerShdw>
                </a:effectLst>
                <a:cs typeface="Segoe UI" panose="020B0502040204020203" pitchFamily="34" charset="0"/>
              </a:rPr>
              <a:t>Consumers</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Access over public IP</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DNS resolution</a:t>
            </a:r>
          </a:p>
          <a:p>
            <a:pPr marL="171450" indent="-171450" defTabSz="476028" fontAlgn="base">
              <a:lnSpc>
                <a:spcPct val="80000"/>
              </a:lnSpc>
              <a:buFont typeface="Arial" pitchFamily="34" charset="0"/>
              <a:buChar char="•"/>
            </a:pPr>
            <a:r>
              <a:rPr lang="en-US" sz="1600" dirty="0">
                <a:solidFill>
                  <a:srgbClr val="FFFFFF"/>
                </a:solidFill>
                <a:effectLst>
                  <a:outerShdw blurRad="38100" dist="38100" dir="2700000" algn="tl">
                    <a:srgbClr val="000000">
                      <a:alpha val="43137"/>
                    </a:srgbClr>
                  </a:outerShdw>
                </a:effectLst>
                <a:cs typeface="Segoe UI" panose="020B0502040204020203" pitchFamily="34" charset="0"/>
              </a:rPr>
              <a:t>Connect from anywhere</a:t>
            </a:r>
          </a:p>
        </p:txBody>
      </p:sp>
      <p:sp>
        <p:nvSpPr>
          <p:cNvPr id="58" name="Freeform 539">
            <a:extLst>
              <a:ext uri="{FF2B5EF4-FFF2-40B4-BE49-F238E27FC236}">
                <a16:creationId xmlns:a16="http://schemas.microsoft.com/office/drawing/2014/main" id="{2185F6C4-0AAA-4541-BABE-7B8F3F0E7407}"/>
              </a:ext>
            </a:extLst>
          </p:cNvPr>
          <p:cNvSpPr>
            <a:spLocks noChangeAspect="1"/>
          </p:cNvSpPr>
          <p:nvPr/>
        </p:nvSpPr>
        <p:spPr bwMode="auto">
          <a:xfrm>
            <a:off x="1653728" y="2665851"/>
            <a:ext cx="456175" cy="250799"/>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pPr defTabSz="932503"/>
            <a:endParaRPr lang="en-US" sz="2400">
              <a:solidFill>
                <a:srgbClr val="505050"/>
              </a:solidFill>
              <a:cs typeface="Segoe UI" panose="020B0502040204020203" pitchFamily="34" charset="0"/>
            </a:endParaRPr>
          </a:p>
        </p:txBody>
      </p:sp>
    </p:spTree>
    <p:extLst>
      <p:ext uri="{BB962C8B-B14F-4D97-AF65-F5344CB8AC3E}">
        <p14:creationId xmlns:p14="http://schemas.microsoft.com/office/powerpoint/2010/main" val="4157373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8F6B872-1D62-4C02-9520-413FEA5BFCA0}"/>
              </a:ext>
            </a:extLst>
          </p:cNvPr>
          <p:cNvSpPr>
            <a:spLocks noGrp="1"/>
          </p:cNvSpPr>
          <p:nvPr>
            <p:ph type="title"/>
          </p:nvPr>
        </p:nvSpPr>
        <p:spPr/>
        <p:txBody>
          <a:bodyPr/>
          <a:lstStyle/>
          <a:p>
            <a:r>
              <a:rPr lang="en-US" b="1" dirty="0"/>
              <a:t>Design Network Implementation</a:t>
            </a:r>
            <a:endParaRPr lang="en-US" dirty="0"/>
          </a:p>
        </p:txBody>
      </p:sp>
      <p:sp>
        <p:nvSpPr>
          <p:cNvPr id="6" name="Text Placeholder 5">
            <a:extLst>
              <a:ext uri="{FF2B5EF4-FFF2-40B4-BE49-F238E27FC236}">
                <a16:creationId xmlns:a16="http://schemas.microsoft.com/office/drawing/2014/main" id="{9D3638CF-66DD-42FE-AFCA-5449D562034C}"/>
              </a:ext>
            </a:extLst>
          </p:cNvPr>
          <p:cNvSpPr>
            <a:spLocks noGrp="1"/>
          </p:cNvSpPr>
          <p:nvPr>
            <p:ph type="body" idx="1"/>
          </p:nvPr>
        </p:nvSpPr>
        <p:spPr>
          <a:xfrm>
            <a:off x="1785188" y="950221"/>
            <a:ext cx="8574837" cy="5356916"/>
          </a:xfrm>
        </p:spPr>
        <p:txBody>
          <a:bodyPr>
            <a:normAutofit fontScale="85000" lnSpcReduction="10000"/>
          </a:bodyPr>
          <a:lstStyle/>
          <a:p>
            <a:r>
              <a:rPr lang="en-US" sz="2400" b="1" dirty="0"/>
              <a:t>Design Azure virtual networks</a:t>
            </a:r>
          </a:p>
          <a:p>
            <a:pPr lvl="1"/>
            <a:r>
              <a:rPr lang="en-US" sz="2000" dirty="0"/>
              <a:t>Design solutions that use Azure networking services: design for load balancing using Azure Load Balancer and Azure Traffic Manager; define DNS, DHCP, and IP strategies; determine when to use Azure Application Gateway; determine when to use multi-node application gateways, Traffic Manager and load balancers</a:t>
            </a:r>
          </a:p>
          <a:p>
            <a:r>
              <a:rPr lang="en-US" sz="2400" b="1" dirty="0"/>
              <a:t>Design external connectivity for Azure Virtual Networks</a:t>
            </a:r>
          </a:p>
          <a:p>
            <a:pPr lvl="1"/>
            <a:r>
              <a:rPr lang="en-US" sz="2000" dirty="0"/>
              <a:t>Determine when to use Azure VPN, ExpressRoute and Virtual Network Peering architecture and design; determine when to use User Defined Routes (UDRs); determine when to use VPN gateway site-to-site failover for ExpressRoute </a:t>
            </a:r>
          </a:p>
          <a:p>
            <a:r>
              <a:rPr lang="en-US" sz="2400" b="1" dirty="0"/>
              <a:t>Design security strategies</a:t>
            </a:r>
          </a:p>
          <a:p>
            <a:pPr lvl="1"/>
            <a:r>
              <a:rPr lang="en-US" sz="2000" dirty="0"/>
              <a:t>Determine when to use network virtual appliances; design a perimeter network (DMZ); determine when to use a Web Application Firewall (WAF), Network Security Group (NSG), and virtual network service tunneling</a:t>
            </a:r>
          </a:p>
          <a:p>
            <a:r>
              <a:rPr lang="en-US" sz="2400" b="1" dirty="0"/>
              <a:t>Design connectivity for hybrid applications</a:t>
            </a:r>
          </a:p>
          <a:p>
            <a:pPr lvl="1"/>
            <a:r>
              <a:rPr lang="en-US" sz="2000" dirty="0"/>
              <a:t>Design connectivity to on-premises data from Azure applications using Azure Relay Service, Azure Data Management Gateway for Data Factory, Azure On-Premises Data Gateway, Hybrid Connections, or Azure Web App’s virtual private network (VPN) capability; identify constraints for connectivity with VPN; identify options for joining VMs to domains</a:t>
            </a:r>
            <a:endParaRPr lang="en-US" sz="1400" dirty="0"/>
          </a:p>
        </p:txBody>
      </p:sp>
      <p:sp>
        <p:nvSpPr>
          <p:cNvPr id="8" name="Text Placeholder 7">
            <a:extLst>
              <a:ext uri="{FF2B5EF4-FFF2-40B4-BE49-F238E27FC236}">
                <a16:creationId xmlns:a16="http://schemas.microsoft.com/office/drawing/2014/main" id="{9C377E1C-ED3C-423F-9E95-64EBB258FC66}"/>
              </a:ext>
            </a:extLst>
          </p:cNvPr>
          <p:cNvSpPr>
            <a:spLocks noGrp="1"/>
          </p:cNvSpPr>
          <p:nvPr>
            <p:ph type="body" sz="quarter" idx="10"/>
          </p:nvPr>
        </p:nvSpPr>
        <p:spPr>
          <a:xfrm>
            <a:off x="1785187" y="6447098"/>
            <a:ext cx="8574837" cy="410903"/>
          </a:xfrm>
        </p:spPr>
        <p:txBody>
          <a:bodyPr/>
          <a:lstStyle/>
          <a:p>
            <a:r>
              <a:rPr lang="en-US" dirty="0">
                <a:hlinkClick r:id="rId3"/>
              </a:rPr>
              <a:t>https://www.microsoft.com/en-us/learning/exam-70-535.aspx</a:t>
            </a:r>
            <a:endParaRPr lang="en-US" dirty="0"/>
          </a:p>
          <a:p>
            <a:endParaRPr lang="en-US" dirty="0"/>
          </a:p>
        </p:txBody>
      </p:sp>
    </p:spTree>
    <p:extLst>
      <p:ext uri="{BB962C8B-B14F-4D97-AF65-F5344CB8AC3E}">
        <p14:creationId xmlns:p14="http://schemas.microsoft.com/office/powerpoint/2010/main" val="24699484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You want to let your mobile workers connect to a Network in Azure so they can access an internal only system. What VPN solution should you deploy?</a:t>
            </a:r>
          </a:p>
        </p:txBody>
      </p:sp>
      <p:sp>
        <p:nvSpPr>
          <p:cNvPr id="5" name="Content Placeholder 4"/>
          <p:cNvSpPr>
            <a:spLocks noGrp="1"/>
          </p:cNvSpPr>
          <p:nvPr>
            <p:ph idx="1"/>
          </p:nvPr>
        </p:nvSpPr>
        <p:spPr/>
        <p:txBody>
          <a:bodyPr/>
          <a:lstStyle/>
          <a:p>
            <a:r>
              <a:rPr lang="en-US" dirty="0" err="1"/>
              <a:t>Vnet</a:t>
            </a:r>
            <a:r>
              <a:rPr lang="en-US" dirty="0"/>
              <a:t> to </a:t>
            </a:r>
            <a:r>
              <a:rPr lang="en-US" dirty="0" err="1"/>
              <a:t>Vnet</a:t>
            </a:r>
            <a:endParaRPr lang="en-US" dirty="0"/>
          </a:p>
          <a:p>
            <a:r>
              <a:rPr lang="en-US" dirty="0"/>
              <a:t>Point to Site</a:t>
            </a:r>
          </a:p>
          <a:p>
            <a:r>
              <a:rPr lang="en-US" dirty="0"/>
              <a:t>Site to Site</a:t>
            </a:r>
          </a:p>
          <a:p>
            <a:r>
              <a:rPr lang="en-US" dirty="0"/>
              <a:t>ExpressRoute</a:t>
            </a:r>
          </a:p>
          <a:p>
            <a:endParaRPr lang="en-US" dirty="0"/>
          </a:p>
        </p:txBody>
      </p:sp>
    </p:spTree>
    <p:extLst>
      <p:ext uri="{BB962C8B-B14F-4D97-AF65-F5344CB8AC3E}">
        <p14:creationId xmlns:p14="http://schemas.microsoft.com/office/powerpoint/2010/main" val="23312857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You want to let your mobile workers connect to a Network in Azure so they can access an internal only system. What VPN solution should you deploy?</a:t>
            </a:r>
          </a:p>
        </p:txBody>
      </p:sp>
      <p:sp>
        <p:nvSpPr>
          <p:cNvPr id="5" name="Content Placeholder 4"/>
          <p:cNvSpPr>
            <a:spLocks noGrp="1"/>
          </p:cNvSpPr>
          <p:nvPr>
            <p:ph idx="1"/>
          </p:nvPr>
        </p:nvSpPr>
        <p:spPr>
          <a:xfrm>
            <a:off x="201591" y="1529255"/>
            <a:ext cx="11778205" cy="5123793"/>
          </a:xfrm>
        </p:spPr>
        <p:txBody>
          <a:bodyPr/>
          <a:lstStyle/>
          <a:p>
            <a:r>
              <a:rPr lang="en-US" dirty="0" err="1"/>
              <a:t>Vnet</a:t>
            </a:r>
            <a:r>
              <a:rPr lang="en-US" dirty="0"/>
              <a:t> to </a:t>
            </a:r>
            <a:r>
              <a:rPr lang="en-US" dirty="0" err="1"/>
              <a:t>Vnet</a:t>
            </a:r>
            <a:endParaRPr lang="en-US" dirty="0"/>
          </a:p>
          <a:p>
            <a:r>
              <a:rPr lang="en-US" b="1" dirty="0">
                <a:solidFill>
                  <a:srgbClr val="00B050"/>
                </a:solidFill>
              </a:rPr>
              <a:t>Point to Site</a:t>
            </a:r>
          </a:p>
          <a:p>
            <a:r>
              <a:rPr lang="en-US" dirty="0"/>
              <a:t>Site to Site</a:t>
            </a:r>
          </a:p>
          <a:p>
            <a:r>
              <a:rPr lang="en-US" dirty="0"/>
              <a:t>ExpressRoute</a:t>
            </a:r>
          </a:p>
          <a:p>
            <a:endParaRPr lang="en-US" dirty="0"/>
          </a:p>
        </p:txBody>
      </p:sp>
    </p:spTree>
    <p:extLst>
      <p:ext uri="{BB962C8B-B14F-4D97-AF65-F5344CB8AC3E}">
        <p14:creationId xmlns:p14="http://schemas.microsoft.com/office/powerpoint/2010/main" val="26797423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Network Services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440664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0" name="Picture 4" descr="Hash-based distribu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6070" y="791456"/>
            <a:ext cx="7573529" cy="484953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Network Services: Load Balancer</a:t>
            </a:r>
          </a:p>
        </p:txBody>
      </p:sp>
      <p:sp>
        <p:nvSpPr>
          <p:cNvPr id="3" name="Content Placeholder 2"/>
          <p:cNvSpPr>
            <a:spLocks noGrp="1"/>
          </p:cNvSpPr>
          <p:nvPr>
            <p:ph idx="1"/>
          </p:nvPr>
        </p:nvSpPr>
        <p:spPr/>
        <p:txBody>
          <a:bodyPr>
            <a:normAutofit fontScale="70000" lnSpcReduction="20000"/>
          </a:bodyPr>
          <a:lstStyle/>
          <a:p>
            <a:r>
              <a:rPr lang="en-US" b="1" dirty="0">
                <a:solidFill>
                  <a:srgbClr val="FF0000"/>
                </a:solidFill>
              </a:rPr>
              <a:t>Hash-based distribution</a:t>
            </a:r>
          </a:p>
          <a:p>
            <a:pPr lvl="1"/>
            <a:r>
              <a:rPr lang="en-US" b="1" dirty="0">
                <a:solidFill>
                  <a:srgbClr val="FF0000"/>
                </a:solidFill>
              </a:rPr>
              <a:t>5 tuple and 2 or 3 tuple</a:t>
            </a:r>
          </a:p>
          <a:p>
            <a:r>
              <a:rPr lang="en-US" b="1" dirty="0">
                <a:solidFill>
                  <a:srgbClr val="FF0000"/>
                </a:solidFill>
              </a:rPr>
              <a:t>Port forwarding (e.g. Port 80 to Port 81)</a:t>
            </a:r>
          </a:p>
          <a:p>
            <a:r>
              <a:rPr lang="en-US" dirty="0"/>
              <a:t>Automatic Reconfiguration</a:t>
            </a:r>
          </a:p>
          <a:p>
            <a:r>
              <a:rPr lang="en-US" dirty="0"/>
              <a:t>Service Monitoring</a:t>
            </a:r>
          </a:p>
          <a:p>
            <a:pPr lvl="1"/>
            <a:r>
              <a:rPr lang="en-US" dirty="0"/>
              <a:t>Guest probe</a:t>
            </a:r>
          </a:p>
          <a:p>
            <a:pPr lvl="1"/>
            <a:r>
              <a:rPr lang="en-US" dirty="0"/>
              <a:t>HTTP custom probe</a:t>
            </a:r>
          </a:p>
          <a:p>
            <a:pPr lvl="1"/>
            <a:r>
              <a:rPr lang="en-US" dirty="0"/>
              <a:t>TCP custom probe</a:t>
            </a:r>
          </a:p>
          <a:p>
            <a:r>
              <a:rPr lang="en-US" b="1" dirty="0">
                <a:solidFill>
                  <a:srgbClr val="FF0000"/>
                </a:solidFill>
              </a:rPr>
              <a:t>NAT Capability</a:t>
            </a:r>
          </a:p>
          <a:p>
            <a:r>
              <a:rPr lang="en-US" dirty="0"/>
              <a:t>Source NAT (share same VIP)</a:t>
            </a:r>
          </a:p>
          <a:p>
            <a:r>
              <a:rPr lang="en-US" dirty="0"/>
              <a:t>100 per subscription</a:t>
            </a:r>
          </a:p>
          <a:p>
            <a:r>
              <a:rPr lang="en-US" dirty="0"/>
              <a:t>150 rules per Load Balancer</a:t>
            </a:r>
          </a:p>
          <a:p>
            <a:pPr marL="0" indent="0">
              <a:buNone/>
            </a:pPr>
            <a:endParaRPr lang="en-US" dirty="0">
              <a:hlinkClick r:id="rId4"/>
            </a:endParaRPr>
          </a:p>
          <a:p>
            <a:pPr marL="0" indent="0">
              <a:buNone/>
            </a:pPr>
            <a:r>
              <a:rPr lang="en-US" dirty="0">
                <a:hlinkClick r:id="rId4"/>
              </a:rPr>
              <a:t>https://docs.microsoft.com/en-us/azure/load-balancer/load-balancer-overview</a:t>
            </a:r>
            <a:endParaRPr lang="en-US" dirty="0"/>
          </a:p>
          <a:p>
            <a:endParaRPr lang="en-US" dirty="0"/>
          </a:p>
        </p:txBody>
      </p:sp>
      <p:pic>
        <p:nvPicPr>
          <p:cNvPr id="5" name="Picture 4" descr="A picture containing clipart&#10;&#10;Description generated with very high confidence">
            <a:extLst>
              <a:ext uri="{FF2B5EF4-FFF2-40B4-BE49-F238E27FC236}">
                <a16:creationId xmlns:a16="http://schemas.microsoft.com/office/drawing/2014/main" id="{06DD0A01-1089-47D7-98BE-19BEF2ABBC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01067" y="4031177"/>
            <a:ext cx="411613" cy="567884"/>
          </a:xfrm>
          <a:prstGeom prst="rect">
            <a:avLst/>
          </a:prstGeom>
        </p:spPr>
      </p:pic>
      <p:sp>
        <p:nvSpPr>
          <p:cNvPr id="6" name="TextBox 5">
            <a:extLst>
              <a:ext uri="{FF2B5EF4-FFF2-40B4-BE49-F238E27FC236}">
                <a16:creationId xmlns:a16="http://schemas.microsoft.com/office/drawing/2014/main" id="{6DD9C3EE-91A6-4E4C-9F51-38E1640630F5}"/>
              </a:ext>
            </a:extLst>
          </p:cNvPr>
          <p:cNvSpPr txBox="1"/>
          <p:nvPr/>
        </p:nvSpPr>
        <p:spPr>
          <a:xfrm>
            <a:off x="4633573" y="4031177"/>
            <a:ext cx="2476597" cy="923330"/>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accent2">
                    <a:lumMod val="75000"/>
                  </a:schemeClr>
                </a:solidFill>
              </a:rPr>
              <a:t>Supports 1000 VMs</a:t>
            </a:r>
          </a:p>
          <a:p>
            <a:pPr marL="285750" indent="-285750">
              <a:buFont typeface="Arial" panose="020B0604020202020204" pitchFamily="34" charset="0"/>
              <a:buChar char="•"/>
            </a:pPr>
            <a:r>
              <a:rPr lang="en-US" b="1" dirty="0">
                <a:solidFill>
                  <a:schemeClr val="accent2">
                    <a:lumMod val="75000"/>
                  </a:schemeClr>
                </a:solidFill>
              </a:rPr>
              <a:t>Availability Zones</a:t>
            </a:r>
          </a:p>
          <a:p>
            <a:pPr marL="285750" indent="-285750">
              <a:buFont typeface="Arial" panose="020B0604020202020204" pitchFamily="34" charset="0"/>
              <a:buChar char="•"/>
            </a:pPr>
            <a:r>
              <a:rPr lang="en-US" b="1" dirty="0">
                <a:solidFill>
                  <a:schemeClr val="accent2">
                    <a:lumMod val="75000"/>
                  </a:schemeClr>
                </a:solidFill>
              </a:rPr>
              <a:t>HA Ports</a:t>
            </a:r>
          </a:p>
        </p:txBody>
      </p:sp>
    </p:spTree>
    <p:extLst>
      <p:ext uri="{BB962C8B-B14F-4D97-AF65-F5344CB8AC3E}">
        <p14:creationId xmlns:p14="http://schemas.microsoft.com/office/powerpoint/2010/main" val="23785144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Internal load balancing single cloud servi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7021" y="178676"/>
            <a:ext cx="6074979" cy="614121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Network Services: Load Balancer</a:t>
            </a:r>
          </a:p>
        </p:txBody>
      </p:sp>
      <p:sp>
        <p:nvSpPr>
          <p:cNvPr id="3" name="Content Placeholder 2"/>
          <p:cNvSpPr>
            <a:spLocks noGrp="1"/>
          </p:cNvSpPr>
          <p:nvPr>
            <p:ph idx="1"/>
          </p:nvPr>
        </p:nvSpPr>
        <p:spPr/>
        <p:txBody>
          <a:bodyPr/>
          <a:lstStyle/>
          <a:p>
            <a:r>
              <a:rPr lang="en-US" dirty="0"/>
              <a:t>Public / Internet Facing Load Balancer</a:t>
            </a:r>
          </a:p>
          <a:p>
            <a:r>
              <a:rPr lang="en-US" dirty="0"/>
              <a:t>Internal Load Balancer</a:t>
            </a:r>
          </a:p>
          <a:p>
            <a:endParaRPr lang="en-US" dirty="0"/>
          </a:p>
          <a:p>
            <a:r>
              <a:rPr lang="en-US" dirty="0"/>
              <a:t>Outbound traffic &amp; Source NAT</a:t>
            </a:r>
          </a:p>
          <a:p>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475437885"/>
              </p:ext>
            </p:extLst>
          </p:nvPr>
        </p:nvGraphicFramePr>
        <p:xfrm>
          <a:off x="1024260" y="3816843"/>
          <a:ext cx="5176843" cy="2927678"/>
        </p:xfrm>
        <a:graphic>
          <a:graphicData uri="http://schemas.openxmlformats.org/drawingml/2006/table">
            <a:tbl>
              <a:tblPr/>
              <a:tblGrid>
                <a:gridCol w="2269143">
                  <a:extLst>
                    <a:ext uri="{9D8B030D-6E8A-4147-A177-3AD203B41FA5}">
                      <a16:colId xmlns:a16="http://schemas.microsoft.com/office/drawing/2014/main" val="3226228113"/>
                    </a:ext>
                  </a:extLst>
                </a:gridCol>
                <a:gridCol w="1059069">
                  <a:extLst>
                    <a:ext uri="{9D8B030D-6E8A-4147-A177-3AD203B41FA5}">
                      <a16:colId xmlns:a16="http://schemas.microsoft.com/office/drawing/2014/main" val="978115942"/>
                    </a:ext>
                  </a:extLst>
                </a:gridCol>
                <a:gridCol w="1848631">
                  <a:extLst>
                    <a:ext uri="{9D8B030D-6E8A-4147-A177-3AD203B41FA5}">
                      <a16:colId xmlns:a16="http://schemas.microsoft.com/office/drawing/2014/main" val="815968610"/>
                    </a:ext>
                  </a:extLst>
                </a:gridCol>
              </a:tblGrid>
              <a:tr h="498929">
                <a:tc>
                  <a:txBody>
                    <a:bodyPr/>
                    <a:lstStyle/>
                    <a:p>
                      <a:pPr marL="0" marR="0" fontAlgn="t">
                        <a:spcBef>
                          <a:spcPts val="0"/>
                        </a:spcBef>
                        <a:spcAft>
                          <a:spcPts val="0"/>
                        </a:spcAft>
                      </a:pPr>
                      <a:r>
                        <a:rPr lang="en-US" sz="1200">
                          <a:solidFill>
                            <a:srgbClr val="D5D5D5"/>
                          </a:solidFill>
                          <a:effectLst/>
                          <a:latin typeface="segoe-ui_semibold"/>
                        </a:rPr>
                        <a:t>Scenario</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semibold"/>
                        </a:rPr>
                        <a:t>Method</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semibold"/>
                        </a:rPr>
                        <a:t>Note</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4118327614"/>
                  </a:ext>
                </a:extLst>
              </a:tr>
              <a:tr h="809583">
                <a:tc>
                  <a:txBody>
                    <a:bodyPr/>
                    <a:lstStyle/>
                    <a:p>
                      <a:pPr marL="0" marR="0" fontAlgn="t">
                        <a:spcBef>
                          <a:spcPts val="0"/>
                        </a:spcBef>
                        <a:spcAft>
                          <a:spcPts val="0"/>
                        </a:spcAft>
                      </a:pPr>
                      <a:r>
                        <a:rPr lang="en-US" sz="1200">
                          <a:solidFill>
                            <a:srgbClr val="D5D5D5"/>
                          </a:solidFill>
                          <a:effectLst/>
                          <a:latin typeface="segoe-ui_normal"/>
                        </a:rPr>
                        <a:t>Standalone VM (no load balancer, no Instance Level Public IP address)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Default SNAT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Azure associates a public IP address for SNAT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83630346"/>
                  </a:ext>
                </a:extLst>
              </a:tr>
              <a:tr h="809583">
                <a:tc>
                  <a:txBody>
                    <a:bodyPr/>
                    <a:lstStyle/>
                    <a:p>
                      <a:pPr marL="0" marR="0" fontAlgn="t">
                        <a:spcBef>
                          <a:spcPts val="0"/>
                        </a:spcBef>
                        <a:spcAft>
                          <a:spcPts val="0"/>
                        </a:spcAft>
                      </a:pPr>
                      <a:r>
                        <a:rPr lang="en-US" sz="1200">
                          <a:solidFill>
                            <a:srgbClr val="D5D5D5"/>
                          </a:solidFill>
                          <a:effectLst/>
                          <a:latin typeface="segoe-ui_normal"/>
                        </a:rPr>
                        <a:t>Load-balanced VM (no Instance Level Public IP address on VM)</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SNAT using the load balancer</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Azure uses a public IP address of the Load Balancer for SNAT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152803670"/>
                  </a:ext>
                </a:extLst>
              </a:tr>
              <a:tr h="809583">
                <a:tc>
                  <a:txBody>
                    <a:bodyPr/>
                    <a:lstStyle/>
                    <a:p>
                      <a:pPr marL="0" marR="0" fontAlgn="t">
                        <a:spcBef>
                          <a:spcPts val="0"/>
                        </a:spcBef>
                        <a:spcAft>
                          <a:spcPts val="0"/>
                        </a:spcAft>
                      </a:pPr>
                      <a:r>
                        <a:rPr lang="en-US" sz="1200">
                          <a:solidFill>
                            <a:srgbClr val="D5D5D5"/>
                          </a:solidFill>
                          <a:effectLst/>
                          <a:latin typeface="segoe-ui_normal"/>
                        </a:rPr>
                        <a:t>VM with Instance Level Public IP address (with or without load balancer)</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SNAT is not used</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Azure uses the public IP assigned to the VM</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545701847"/>
                  </a:ext>
                </a:extLst>
              </a:tr>
            </a:tbl>
          </a:graphicData>
        </a:graphic>
      </p:graphicFrame>
      <p:sp>
        <p:nvSpPr>
          <p:cNvPr id="6" name="TextBox 5"/>
          <p:cNvSpPr txBox="1"/>
          <p:nvPr/>
        </p:nvSpPr>
        <p:spPr>
          <a:xfrm>
            <a:off x="6301436" y="6209042"/>
            <a:ext cx="5508239" cy="430887"/>
          </a:xfrm>
          <a:prstGeom prst="rect">
            <a:avLst/>
          </a:prstGeom>
          <a:noFill/>
        </p:spPr>
        <p:txBody>
          <a:bodyPr wrap="none" rtlCol="0">
            <a:spAutoFit/>
          </a:bodyPr>
          <a:lstStyle/>
          <a:p>
            <a:r>
              <a:rPr lang="en-US" sz="1100" dirty="0">
                <a:hlinkClick r:id="rId4"/>
              </a:rPr>
              <a:t>https://docs.microsoft.com/en-us/azure/load-balancer/load-balancer-outbound-connections</a:t>
            </a:r>
            <a:endParaRPr lang="en-US" sz="1100" dirty="0"/>
          </a:p>
          <a:p>
            <a:endParaRPr lang="en-US" sz="1100" dirty="0"/>
          </a:p>
        </p:txBody>
      </p:sp>
    </p:spTree>
    <p:extLst>
      <p:ext uri="{BB962C8B-B14F-4D97-AF65-F5344CB8AC3E}">
        <p14:creationId xmlns:p14="http://schemas.microsoft.com/office/powerpoint/2010/main" val="13584641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6FBDFA86-51D3-4729-B154-79691837280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857250"/>
            <a:ext cx="5163912"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cxnSp>
        <p:nvCxnSpPr>
          <p:cNvPr id="39" name="Straight Connector 38">
            <a:extLst>
              <a:ext uri="{FF2B5EF4-FFF2-40B4-BE49-F238E27FC236}">
                <a16:creationId xmlns:a16="http://schemas.microsoft.com/office/drawing/2014/main" id="{0F1CE7C6-BE91-42A7-9214-F33FD918C386}"/>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2095500" y="1476993"/>
            <a:ext cx="0" cy="6858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E85312C0-BED9-42BC-BD81-5AD55A90BECD}"/>
              </a:ext>
            </a:extLst>
          </p:cNvPr>
          <p:cNvSpPr>
            <a:spLocks noGrp="1"/>
          </p:cNvSpPr>
          <p:nvPr>
            <p:ph type="title"/>
          </p:nvPr>
        </p:nvSpPr>
        <p:spPr>
          <a:xfrm>
            <a:off x="2095500" y="1257537"/>
            <a:ext cx="5541262" cy="1124712"/>
          </a:xfrm>
        </p:spPr>
        <p:txBody>
          <a:bodyPr vert="horz" lIns="68580" tIns="34290" rIns="68580" bIns="34290" rtlCol="0" anchor="ctr">
            <a:normAutofit/>
          </a:bodyPr>
          <a:lstStyle/>
          <a:p>
            <a:r>
              <a:rPr lang="en-US" kern="1200" dirty="0">
                <a:solidFill>
                  <a:srgbClr val="FFFFFF"/>
                </a:solidFill>
                <a:latin typeface="+mj-lt"/>
                <a:ea typeface="+mj-ea"/>
                <a:cs typeface="+mj-cs"/>
              </a:rPr>
              <a:t>Standard Load Balancer</a:t>
            </a:r>
          </a:p>
        </p:txBody>
      </p:sp>
      <p:sp>
        <p:nvSpPr>
          <p:cNvPr id="4" name="TextBox 3">
            <a:extLst>
              <a:ext uri="{FF2B5EF4-FFF2-40B4-BE49-F238E27FC236}">
                <a16:creationId xmlns:a16="http://schemas.microsoft.com/office/drawing/2014/main" id="{4A647625-78B2-479B-8B20-387F2BC126D2}"/>
              </a:ext>
            </a:extLst>
          </p:cNvPr>
          <p:cNvSpPr txBox="1"/>
          <p:nvPr/>
        </p:nvSpPr>
        <p:spPr>
          <a:xfrm>
            <a:off x="2145630" y="2261329"/>
            <a:ext cx="3920652" cy="3211119"/>
          </a:xfrm>
          <a:prstGeom prst="rect">
            <a:avLst/>
          </a:prstGeom>
        </p:spPr>
        <p:txBody>
          <a:bodyPr vert="horz" lIns="68580" tIns="34290" rIns="68580" bIns="34290" rtlCol="0">
            <a:normAutofit lnSpcReduction="10000"/>
          </a:bodyPr>
          <a:lstStyle/>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VM need not be deployed in a Availability Set</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Cross-Zone load balancing</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Limited to region and not supported in peered networks</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NIC or Subnet level NSG is mandatory</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Migration from basic to standard SKU </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High availability using HA ports </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100/1000 Load balancers per subscription</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1250/1500 rules per Basic Load Balancer</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1000 Backend pools with VMs on single VNet</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10 Frontend IP’s</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Need to signup for preview</a:t>
            </a:r>
          </a:p>
          <a:p>
            <a:pPr marL="214313" indent="-171450" defTabSz="685800">
              <a:lnSpc>
                <a:spcPct val="90000"/>
              </a:lnSpc>
              <a:spcAft>
                <a:spcPts val="450"/>
              </a:spcAft>
              <a:buFont typeface="Arial" panose="020B0604020202020204" pitchFamily="34" charset="0"/>
              <a:buChar char="•"/>
            </a:pPr>
            <a:r>
              <a:rPr lang="en-US" sz="1350" dirty="0">
                <a:solidFill>
                  <a:srgbClr val="FFFFFF"/>
                </a:solidFill>
                <a:latin typeface="Calibri" panose="020F0502020204030204"/>
                <a:cs typeface="Arial" charset="0"/>
              </a:rPr>
              <a:t>East US 2, Central US, North Europe, West Central US, West Europe, and Southeast Asia</a:t>
            </a:r>
          </a:p>
          <a:p>
            <a:pPr marL="214313" indent="-171450" defTabSz="685800">
              <a:lnSpc>
                <a:spcPct val="90000"/>
              </a:lnSpc>
              <a:spcAft>
                <a:spcPts val="450"/>
              </a:spcAft>
              <a:buFont typeface="Arial" panose="020B0604020202020204" pitchFamily="34" charset="0"/>
              <a:buChar char="•"/>
            </a:pPr>
            <a:endParaRPr lang="en-US" sz="1125" dirty="0">
              <a:solidFill>
                <a:srgbClr val="FFFFFF"/>
              </a:solidFill>
              <a:latin typeface="Calibri" panose="020F0502020204030204"/>
              <a:cs typeface="Arial" charset="0"/>
            </a:endParaRPr>
          </a:p>
          <a:p>
            <a:pPr marL="214313" indent="-171450" defTabSz="685800">
              <a:lnSpc>
                <a:spcPct val="90000"/>
              </a:lnSpc>
              <a:spcAft>
                <a:spcPts val="450"/>
              </a:spcAft>
              <a:buFont typeface="Arial" panose="020B0604020202020204" pitchFamily="34" charset="0"/>
              <a:buChar char="•"/>
            </a:pPr>
            <a:endParaRPr lang="en-US" sz="1125" dirty="0">
              <a:solidFill>
                <a:srgbClr val="FFFFFF"/>
              </a:solidFill>
              <a:latin typeface="Calibri" panose="020F0502020204030204"/>
              <a:cs typeface="Arial" charset="0"/>
            </a:endParaRPr>
          </a:p>
        </p:txBody>
      </p:sp>
      <p:sp>
        <p:nvSpPr>
          <p:cNvPr id="7" name="Trapezoid 6">
            <a:extLst>
              <a:ext uri="{FF2B5EF4-FFF2-40B4-BE49-F238E27FC236}">
                <a16:creationId xmlns:a16="http://schemas.microsoft.com/office/drawing/2014/main" id="{E4261DE1-1AED-4AD9-A241-DFE660290BE1}"/>
              </a:ext>
            </a:extLst>
          </p:cNvPr>
          <p:cNvSpPr/>
          <p:nvPr/>
        </p:nvSpPr>
        <p:spPr bwMode="auto">
          <a:xfrm rot="2700000">
            <a:off x="9456452" y="1077933"/>
            <a:ext cx="1559871" cy="387574"/>
          </a:xfrm>
          <a:prstGeom prst="trapezoid">
            <a:avLst>
              <a:gd name="adj" fmla="val 101190"/>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699284" fontAlgn="base">
              <a:lnSpc>
                <a:spcPct val="90000"/>
              </a:lnSpc>
              <a:spcBef>
                <a:spcPct val="0"/>
              </a:spcBef>
              <a:spcAft>
                <a:spcPct val="0"/>
              </a:spcAft>
            </a:pPr>
            <a:r>
              <a:rPr lang="en-US" sz="1500" b="1" dirty="0">
                <a:solidFill>
                  <a:prstClr val="white"/>
                </a:solidFill>
                <a:effectLst>
                  <a:outerShdw blurRad="38100" dist="38100" dir="2700000" algn="tl">
                    <a:srgbClr val="000000">
                      <a:alpha val="43137"/>
                    </a:srgbClr>
                  </a:outerShdw>
                </a:effectLst>
                <a:latin typeface="Calibri" panose="020F0502020204030204"/>
                <a:ea typeface="Segoe UI" pitchFamily="34" charset="0"/>
                <a:cs typeface="Segoe UI" pitchFamily="34" charset="0"/>
              </a:rPr>
              <a:t>Preview</a:t>
            </a:r>
          </a:p>
        </p:txBody>
      </p:sp>
      <p:pic>
        <p:nvPicPr>
          <p:cNvPr id="2" name="Picture 1">
            <a:extLst>
              <a:ext uri="{FF2B5EF4-FFF2-40B4-BE49-F238E27FC236}">
                <a16:creationId xmlns:a16="http://schemas.microsoft.com/office/drawing/2014/main" id="{7A98035E-B8D5-4498-B909-AFE32F84BC5C}"/>
              </a:ext>
            </a:extLst>
          </p:cNvPr>
          <p:cNvPicPr>
            <a:picLocks noChangeAspect="1"/>
          </p:cNvPicPr>
          <p:nvPr/>
        </p:nvPicPr>
        <p:blipFill>
          <a:blip r:embed="rId4"/>
          <a:stretch>
            <a:fillRect/>
          </a:stretch>
        </p:blipFill>
        <p:spPr>
          <a:xfrm>
            <a:off x="6686548" y="2660466"/>
            <a:ext cx="3981452" cy="2202297"/>
          </a:xfrm>
          <a:prstGeom prst="rect">
            <a:avLst/>
          </a:prstGeom>
        </p:spPr>
      </p:pic>
    </p:spTree>
    <p:custDataLst>
      <p:tags r:id="rId1"/>
    </p:custDataLst>
    <p:extLst>
      <p:ext uri="{BB962C8B-B14F-4D97-AF65-F5344CB8AC3E}">
        <p14:creationId xmlns:p14="http://schemas.microsoft.com/office/powerpoint/2010/main" val="10377505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2" name="Picture 4" descr="traffic manager and application gateway scenari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53959" y="1359945"/>
            <a:ext cx="5850744" cy="471866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Network Services: Application Gateway</a:t>
            </a:r>
          </a:p>
        </p:txBody>
      </p:sp>
      <p:sp>
        <p:nvSpPr>
          <p:cNvPr id="3" name="Content Placeholder 2"/>
          <p:cNvSpPr>
            <a:spLocks noGrp="1"/>
          </p:cNvSpPr>
          <p:nvPr>
            <p:ph idx="1"/>
          </p:nvPr>
        </p:nvSpPr>
        <p:spPr>
          <a:xfrm>
            <a:off x="838200" y="1540042"/>
            <a:ext cx="10515600" cy="4636921"/>
          </a:xfrm>
        </p:spPr>
        <p:txBody>
          <a:bodyPr>
            <a:normAutofit fontScale="85000" lnSpcReduction="20000"/>
          </a:bodyPr>
          <a:lstStyle/>
          <a:p>
            <a:r>
              <a:rPr lang="en-US" b="1" dirty="0">
                <a:solidFill>
                  <a:srgbClr val="FF0000"/>
                </a:solidFill>
              </a:rPr>
              <a:t>Layer 7 Load balancer, 99.95% SLA</a:t>
            </a:r>
          </a:p>
          <a:p>
            <a:pPr lvl="1"/>
            <a:r>
              <a:rPr lang="en-US" b="1" dirty="0">
                <a:solidFill>
                  <a:srgbClr val="FF0000"/>
                </a:solidFill>
              </a:rPr>
              <a:t>HTTP(S) Load balancing</a:t>
            </a:r>
          </a:p>
          <a:p>
            <a:pPr lvl="1"/>
            <a:r>
              <a:rPr lang="en-US" b="1" dirty="0">
                <a:solidFill>
                  <a:srgbClr val="FF0000"/>
                </a:solidFill>
              </a:rPr>
              <a:t>Cookie based session affinity</a:t>
            </a:r>
          </a:p>
          <a:p>
            <a:r>
              <a:rPr lang="en-US" b="1" dirty="0">
                <a:solidFill>
                  <a:srgbClr val="FF0000"/>
                </a:solidFill>
              </a:rPr>
              <a:t>Web Application Firewall built-in</a:t>
            </a:r>
          </a:p>
          <a:p>
            <a:r>
              <a:rPr lang="en-US" b="1" dirty="0">
                <a:solidFill>
                  <a:srgbClr val="FF0000"/>
                </a:solidFill>
              </a:rPr>
              <a:t>SSL Offload</a:t>
            </a:r>
          </a:p>
          <a:p>
            <a:r>
              <a:rPr lang="en-US" b="1" dirty="0">
                <a:solidFill>
                  <a:srgbClr val="FF0000"/>
                </a:solidFill>
              </a:rPr>
              <a:t>End-to-End SSL</a:t>
            </a:r>
          </a:p>
          <a:p>
            <a:r>
              <a:rPr lang="en-US" b="1" dirty="0">
                <a:solidFill>
                  <a:srgbClr val="FF0000"/>
                </a:solidFill>
              </a:rPr>
              <a:t>URL based content routing</a:t>
            </a:r>
          </a:p>
          <a:p>
            <a:r>
              <a:rPr lang="en-US" b="1" dirty="0">
                <a:solidFill>
                  <a:srgbClr val="FF0000"/>
                </a:solidFill>
              </a:rPr>
              <a:t>Multi-site routing</a:t>
            </a:r>
          </a:p>
          <a:p>
            <a:r>
              <a:rPr lang="en-US" dirty="0" err="1"/>
              <a:t>Websockets</a:t>
            </a:r>
            <a:endParaRPr lang="en-US" dirty="0"/>
          </a:p>
          <a:p>
            <a:r>
              <a:rPr lang="en-US" b="1" dirty="0">
                <a:solidFill>
                  <a:srgbClr val="FF0000"/>
                </a:solidFill>
              </a:rPr>
              <a:t>3 sizes: Small, Medium, Large</a:t>
            </a:r>
          </a:p>
          <a:p>
            <a:pPr lvl="1"/>
            <a:r>
              <a:rPr lang="en-US" b="1" dirty="0">
                <a:solidFill>
                  <a:srgbClr val="FF0000"/>
                </a:solidFill>
              </a:rPr>
              <a:t>Up to 10 instances per gateway.</a:t>
            </a:r>
          </a:p>
          <a:p>
            <a:r>
              <a:rPr lang="en-US" dirty="0"/>
              <a:t>50 App Gateways </a:t>
            </a:r>
            <a:r>
              <a:rPr lang="en-US" dirty="0" err="1"/>
              <a:t>pe</a:t>
            </a:r>
            <a:r>
              <a:rPr lang="en-US" dirty="0"/>
              <a:t> Subscription</a:t>
            </a:r>
          </a:p>
          <a:p>
            <a:r>
              <a:rPr lang="en-US" dirty="0"/>
              <a:t>20 Backend Pools per App Gateway</a:t>
            </a:r>
          </a:p>
          <a:p>
            <a:endParaRPr lang="en-US" dirty="0"/>
          </a:p>
        </p:txBody>
      </p:sp>
      <p:sp>
        <p:nvSpPr>
          <p:cNvPr id="4" name="TextBox 3"/>
          <p:cNvSpPr txBox="1"/>
          <p:nvPr/>
        </p:nvSpPr>
        <p:spPr>
          <a:xfrm>
            <a:off x="451945" y="6143531"/>
            <a:ext cx="10216055" cy="646331"/>
          </a:xfrm>
          <a:prstGeom prst="rect">
            <a:avLst/>
          </a:prstGeom>
          <a:noFill/>
        </p:spPr>
        <p:txBody>
          <a:bodyPr wrap="square" rtlCol="0">
            <a:spAutoFit/>
          </a:bodyPr>
          <a:lstStyle/>
          <a:p>
            <a:r>
              <a:rPr lang="en-US" dirty="0">
                <a:hlinkClick r:id="rId4"/>
              </a:rPr>
              <a:t>https://docs.microsoft.com/en-us/azure/application-gateway/application-gateway-introduction</a:t>
            </a:r>
            <a:endParaRPr lang="en-US" dirty="0"/>
          </a:p>
          <a:p>
            <a:endParaRPr lang="en-US" dirty="0"/>
          </a:p>
        </p:txBody>
      </p:sp>
    </p:spTree>
    <p:extLst>
      <p:ext uri="{BB962C8B-B14F-4D97-AF65-F5344CB8AC3E}">
        <p14:creationId xmlns:p14="http://schemas.microsoft.com/office/powerpoint/2010/main" val="19666600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6FBDFA86-51D3-4729-B154-79691837280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857250"/>
            <a:ext cx="5163912"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pic>
        <p:nvPicPr>
          <p:cNvPr id="3" name="Picture 2" descr="A close up of a map&#10;&#10;Description generated with very high confidence">
            <a:extLst>
              <a:ext uri="{FF2B5EF4-FFF2-40B4-BE49-F238E27FC236}">
                <a16:creationId xmlns:a16="http://schemas.microsoft.com/office/drawing/2014/main" id="{D7D6559A-A981-46FD-82B1-FB75AB8AF0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7912" y="2351919"/>
            <a:ext cx="3980088" cy="3064667"/>
          </a:xfrm>
          <a:prstGeom prst="rect">
            <a:avLst/>
          </a:prstGeom>
        </p:spPr>
      </p:pic>
      <p:cxnSp>
        <p:nvCxnSpPr>
          <p:cNvPr id="46" name="Straight Connector 45">
            <a:extLst>
              <a:ext uri="{FF2B5EF4-FFF2-40B4-BE49-F238E27FC236}">
                <a16:creationId xmlns:a16="http://schemas.microsoft.com/office/drawing/2014/main" id="{0F1CE7C6-BE91-42A7-9214-F33FD918C386}"/>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2095500" y="1476993"/>
            <a:ext cx="0" cy="6858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E85312C0-BED9-42BC-BD81-5AD55A90BECD}"/>
              </a:ext>
            </a:extLst>
          </p:cNvPr>
          <p:cNvSpPr>
            <a:spLocks noGrp="1"/>
          </p:cNvSpPr>
          <p:nvPr>
            <p:ph type="title"/>
          </p:nvPr>
        </p:nvSpPr>
        <p:spPr>
          <a:xfrm>
            <a:off x="2095502" y="1532975"/>
            <a:ext cx="3796883" cy="573839"/>
          </a:xfrm>
        </p:spPr>
        <p:txBody>
          <a:bodyPr vert="horz" lIns="68580" tIns="34290" rIns="68580" bIns="34290" rtlCol="0" anchor="ctr">
            <a:normAutofit/>
          </a:bodyPr>
          <a:lstStyle/>
          <a:p>
            <a:r>
              <a:rPr lang="en-US" kern="1200" dirty="0">
                <a:solidFill>
                  <a:srgbClr val="FFFFFF"/>
                </a:solidFill>
                <a:latin typeface="+mj-lt"/>
                <a:ea typeface="+mj-ea"/>
                <a:cs typeface="+mj-cs"/>
              </a:rPr>
              <a:t>Traffic Manager</a:t>
            </a:r>
          </a:p>
        </p:txBody>
      </p:sp>
      <p:sp>
        <p:nvSpPr>
          <p:cNvPr id="4" name="TextBox 3">
            <a:extLst>
              <a:ext uri="{FF2B5EF4-FFF2-40B4-BE49-F238E27FC236}">
                <a16:creationId xmlns:a16="http://schemas.microsoft.com/office/drawing/2014/main" id="{4A647625-78B2-479B-8B20-387F2BC126D2}"/>
              </a:ext>
            </a:extLst>
          </p:cNvPr>
          <p:cNvSpPr txBox="1"/>
          <p:nvPr/>
        </p:nvSpPr>
        <p:spPr>
          <a:xfrm>
            <a:off x="2095501" y="2351918"/>
            <a:ext cx="4284920" cy="3455184"/>
          </a:xfrm>
          <a:prstGeom prst="rect">
            <a:avLst/>
          </a:prstGeom>
        </p:spPr>
        <p:txBody>
          <a:bodyPr vert="horz" lIns="68580" tIns="34290" rIns="68580" bIns="34290" rtlCol="0">
            <a:noAutofit/>
          </a:bodyPr>
          <a:lstStyle/>
          <a:p>
            <a:pPr marL="214313" indent="-171450"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control the distribution of user traffic for service endpoints</a:t>
            </a:r>
          </a:p>
          <a:p>
            <a:pPr marL="214313" indent="-171450"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Uses DNS to route traffic based on traffic routing method –</a:t>
            </a:r>
          </a:p>
          <a:p>
            <a:pPr marL="557213" lvl="1" indent="-171450"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Priority </a:t>
            </a:r>
          </a:p>
          <a:p>
            <a:pPr marL="557213" lvl="1" indent="-171450"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Weighted</a:t>
            </a:r>
          </a:p>
          <a:p>
            <a:pPr marL="557213" lvl="1" indent="-171450"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Performance</a:t>
            </a:r>
          </a:p>
          <a:p>
            <a:pPr marL="557213" lvl="1" indent="-171450"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Geographic</a:t>
            </a:r>
          </a:p>
          <a:p>
            <a:pPr marL="214313" indent="-171450"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Endpoint monitoring</a:t>
            </a:r>
          </a:p>
          <a:p>
            <a:pPr marL="257175" indent="-214313"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Benefits –</a:t>
            </a:r>
          </a:p>
          <a:p>
            <a:pPr marL="600075" lvl="1" indent="-214313"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Improve availability of critical applications</a:t>
            </a:r>
          </a:p>
          <a:p>
            <a:pPr marL="600075" lvl="1" indent="-214313"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Improve responsiveness for high performance applications</a:t>
            </a:r>
          </a:p>
          <a:p>
            <a:pPr marL="600075" lvl="1" indent="-214313"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Perform service maintenance without downtime</a:t>
            </a:r>
          </a:p>
          <a:p>
            <a:pPr marL="214313" indent="-171450" defTabSz="685800">
              <a:lnSpc>
                <a:spcPct val="90000"/>
              </a:lnSpc>
              <a:spcAft>
                <a:spcPts val="450"/>
              </a:spcAft>
              <a:buFont typeface="Arial" panose="020B0604020202020204" pitchFamily="34" charset="0"/>
              <a:buChar char="•"/>
            </a:pPr>
            <a:r>
              <a:rPr lang="en-US" sz="1275" dirty="0">
                <a:solidFill>
                  <a:srgbClr val="FFFFFF"/>
                </a:solidFill>
                <a:latin typeface="Calibri" panose="020F0502020204030204"/>
                <a:cs typeface="Arial" charset="0"/>
              </a:rPr>
              <a:t>100 profiles per subscription and 200 Endpoints per profile</a:t>
            </a:r>
          </a:p>
        </p:txBody>
      </p:sp>
    </p:spTree>
    <p:custDataLst>
      <p:tags r:id="rId1"/>
    </p:custDataLst>
    <p:extLst>
      <p:ext uri="{BB962C8B-B14F-4D97-AF65-F5344CB8AC3E}">
        <p14:creationId xmlns:p14="http://schemas.microsoft.com/office/powerpoint/2010/main" val="23889041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Services: Traffic Manager</a:t>
            </a:r>
          </a:p>
        </p:txBody>
      </p:sp>
      <p:sp>
        <p:nvSpPr>
          <p:cNvPr id="3" name="Content Placeholder 2"/>
          <p:cNvSpPr>
            <a:spLocks noGrp="1"/>
          </p:cNvSpPr>
          <p:nvPr>
            <p:ph idx="1"/>
          </p:nvPr>
        </p:nvSpPr>
        <p:spPr/>
        <p:txBody>
          <a:bodyPr/>
          <a:lstStyle/>
          <a:p>
            <a:r>
              <a:rPr lang="en-US" b="1" dirty="0">
                <a:solidFill>
                  <a:srgbClr val="FF0000"/>
                </a:solidFill>
              </a:rPr>
              <a:t>Endpoint Types</a:t>
            </a:r>
          </a:p>
          <a:p>
            <a:pPr lvl="1"/>
            <a:r>
              <a:rPr lang="en-US" b="1" dirty="0">
                <a:solidFill>
                  <a:srgbClr val="FF0000"/>
                </a:solidFill>
              </a:rPr>
              <a:t>Azure</a:t>
            </a:r>
          </a:p>
          <a:p>
            <a:pPr lvl="1"/>
            <a:r>
              <a:rPr lang="en-US" b="1" dirty="0">
                <a:solidFill>
                  <a:srgbClr val="FF0000"/>
                </a:solidFill>
              </a:rPr>
              <a:t>External</a:t>
            </a:r>
          </a:p>
          <a:p>
            <a:pPr lvl="1"/>
            <a:r>
              <a:rPr lang="en-US" b="1" dirty="0">
                <a:solidFill>
                  <a:srgbClr val="FF0000"/>
                </a:solidFill>
              </a:rPr>
              <a:t>Nested</a:t>
            </a:r>
          </a:p>
          <a:p>
            <a:pPr lvl="1"/>
            <a:r>
              <a:rPr lang="en-US" b="1" dirty="0">
                <a:solidFill>
                  <a:srgbClr val="FF0000"/>
                </a:solidFill>
              </a:rPr>
              <a:t>Web Apps</a:t>
            </a:r>
          </a:p>
        </p:txBody>
      </p:sp>
      <p:pic>
        <p:nvPicPr>
          <p:cNvPr id="14338" name="Picture 2" descr="Traffic Manager DNS configur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30464" y="1551918"/>
            <a:ext cx="7429500" cy="39433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923393" y="5686097"/>
            <a:ext cx="8538684" cy="646331"/>
          </a:xfrm>
          <a:prstGeom prst="rect">
            <a:avLst/>
          </a:prstGeom>
          <a:noFill/>
        </p:spPr>
        <p:txBody>
          <a:bodyPr wrap="none" rtlCol="0">
            <a:spAutoFit/>
          </a:bodyPr>
          <a:lstStyle/>
          <a:p>
            <a:r>
              <a:rPr lang="en-US" dirty="0">
                <a:hlinkClick r:id="rId4"/>
              </a:rPr>
              <a:t>https://docs.microsoft.com/en-us/azure/traffic-manager/traffic-manager-endpoint-types</a:t>
            </a:r>
            <a:endParaRPr lang="en-US" dirty="0"/>
          </a:p>
          <a:p>
            <a:endParaRPr lang="en-US" dirty="0"/>
          </a:p>
        </p:txBody>
      </p:sp>
    </p:spTree>
    <p:extLst>
      <p:ext uri="{BB962C8B-B14F-4D97-AF65-F5344CB8AC3E}">
        <p14:creationId xmlns:p14="http://schemas.microsoft.com/office/powerpoint/2010/main" val="13500856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Services</a:t>
            </a:r>
          </a:p>
        </p:txBody>
      </p:sp>
      <p:sp>
        <p:nvSpPr>
          <p:cNvPr id="3" name="Content Placeholder 2"/>
          <p:cNvSpPr>
            <a:spLocks noGrp="1"/>
          </p:cNvSpPr>
          <p:nvPr>
            <p:ph idx="1"/>
          </p:nvPr>
        </p:nvSpPr>
        <p:spPr/>
        <p:txBody>
          <a:bodyPr/>
          <a:lstStyle/>
          <a:p>
            <a:r>
              <a:rPr lang="en-US" dirty="0"/>
              <a:t>Load Balancer vs Application Gateway vs Traffic Manager</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77994996"/>
              </p:ext>
            </p:extLst>
          </p:nvPr>
        </p:nvGraphicFramePr>
        <p:xfrm>
          <a:off x="683172" y="2417378"/>
          <a:ext cx="10783613" cy="3983423"/>
        </p:xfrm>
        <a:graphic>
          <a:graphicData uri="http://schemas.openxmlformats.org/drawingml/2006/table">
            <a:tbl>
              <a:tblPr/>
              <a:tblGrid>
                <a:gridCol w="1698087">
                  <a:extLst>
                    <a:ext uri="{9D8B030D-6E8A-4147-A177-3AD203B41FA5}">
                      <a16:colId xmlns:a16="http://schemas.microsoft.com/office/drawing/2014/main" val="1709384516"/>
                    </a:ext>
                  </a:extLst>
                </a:gridCol>
                <a:gridCol w="2842601">
                  <a:extLst>
                    <a:ext uri="{9D8B030D-6E8A-4147-A177-3AD203B41FA5}">
                      <a16:colId xmlns:a16="http://schemas.microsoft.com/office/drawing/2014/main" val="1004484231"/>
                    </a:ext>
                  </a:extLst>
                </a:gridCol>
                <a:gridCol w="3526263">
                  <a:extLst>
                    <a:ext uri="{9D8B030D-6E8A-4147-A177-3AD203B41FA5}">
                      <a16:colId xmlns:a16="http://schemas.microsoft.com/office/drawing/2014/main" val="326528899"/>
                    </a:ext>
                  </a:extLst>
                </a:gridCol>
                <a:gridCol w="2716662">
                  <a:extLst>
                    <a:ext uri="{9D8B030D-6E8A-4147-A177-3AD203B41FA5}">
                      <a16:colId xmlns:a16="http://schemas.microsoft.com/office/drawing/2014/main" val="2807826257"/>
                    </a:ext>
                  </a:extLst>
                </a:gridCol>
              </a:tblGrid>
              <a:tr h="384556">
                <a:tc>
                  <a:txBody>
                    <a:bodyPr/>
                    <a:lstStyle/>
                    <a:p>
                      <a:pPr marL="0" marR="0" fontAlgn="t">
                        <a:spcBef>
                          <a:spcPts val="0"/>
                        </a:spcBef>
                        <a:spcAft>
                          <a:spcPts val="0"/>
                        </a:spcAft>
                      </a:pPr>
                      <a:r>
                        <a:rPr lang="en-US" sz="1600" b="1" dirty="0">
                          <a:solidFill>
                            <a:srgbClr val="D5D5D5"/>
                          </a:solidFill>
                          <a:effectLst/>
                          <a:latin typeface="segoe-ui_semibold"/>
                        </a:rPr>
                        <a:t>Service</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b="1" dirty="0">
                          <a:solidFill>
                            <a:srgbClr val="D5D5D5"/>
                          </a:solidFill>
                          <a:effectLst/>
                          <a:latin typeface="segoe-ui_semibold"/>
                        </a:rPr>
                        <a:t>Azure Load Balancer</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b="1" dirty="0">
                          <a:solidFill>
                            <a:srgbClr val="D5D5D5"/>
                          </a:solidFill>
                          <a:effectLst/>
                          <a:latin typeface="segoe-ui_semibold"/>
                        </a:rPr>
                        <a:t>Application Gateway</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b="1" dirty="0">
                          <a:solidFill>
                            <a:srgbClr val="D5D5D5"/>
                          </a:solidFill>
                          <a:effectLst/>
                          <a:latin typeface="segoe-ui_semibold"/>
                        </a:rPr>
                        <a:t>Traffic Manager</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3872026490"/>
                  </a:ext>
                </a:extLst>
              </a:tr>
              <a:tr h="384556">
                <a:tc>
                  <a:txBody>
                    <a:bodyPr/>
                    <a:lstStyle/>
                    <a:p>
                      <a:pPr marL="0" marR="0" fontAlgn="t">
                        <a:spcBef>
                          <a:spcPts val="0"/>
                        </a:spcBef>
                        <a:spcAft>
                          <a:spcPts val="0"/>
                        </a:spcAft>
                      </a:pPr>
                      <a:r>
                        <a:rPr lang="en-US" sz="1600">
                          <a:solidFill>
                            <a:srgbClr val="D5D5D5"/>
                          </a:solidFill>
                          <a:effectLst/>
                          <a:latin typeface="segoe-ui_normal"/>
                        </a:rPr>
                        <a:t>Technology</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a:solidFill>
                            <a:srgbClr val="D5D5D5"/>
                          </a:solidFill>
                          <a:effectLst/>
                          <a:latin typeface="segoe-ui_normal"/>
                        </a:rPr>
                        <a:t>Transport level (Layer 4)</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dirty="0">
                          <a:solidFill>
                            <a:srgbClr val="D5D5D5"/>
                          </a:solidFill>
                          <a:effectLst/>
                          <a:latin typeface="segoe-ui_normal"/>
                        </a:rPr>
                        <a:t>Application level (Layer 7)</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dirty="0">
                          <a:solidFill>
                            <a:srgbClr val="D5D5D5"/>
                          </a:solidFill>
                          <a:effectLst/>
                          <a:latin typeface="segoe-ui_normal"/>
                        </a:rPr>
                        <a:t>DNS level</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674581753"/>
                  </a:ext>
                </a:extLst>
              </a:tr>
              <a:tr h="863438">
                <a:tc>
                  <a:txBody>
                    <a:bodyPr/>
                    <a:lstStyle/>
                    <a:p>
                      <a:pPr marL="0" marR="0" fontAlgn="t">
                        <a:spcBef>
                          <a:spcPts val="0"/>
                        </a:spcBef>
                        <a:spcAft>
                          <a:spcPts val="0"/>
                        </a:spcAft>
                      </a:pPr>
                      <a:r>
                        <a:rPr lang="en-US" sz="1600">
                          <a:solidFill>
                            <a:srgbClr val="D5D5D5"/>
                          </a:solidFill>
                          <a:effectLst/>
                          <a:latin typeface="segoe-ui_normal"/>
                        </a:rPr>
                        <a:t>Application protocols supported</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a:solidFill>
                            <a:srgbClr val="D5D5D5"/>
                          </a:solidFill>
                          <a:effectLst/>
                          <a:latin typeface="segoe-ui_normal"/>
                        </a:rPr>
                        <a:t>Any</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dirty="0">
                          <a:solidFill>
                            <a:srgbClr val="D5D5D5"/>
                          </a:solidFill>
                          <a:effectLst/>
                          <a:latin typeface="segoe-ui_normal"/>
                        </a:rPr>
                        <a:t>HTTP, HTTPS, and </a:t>
                      </a:r>
                      <a:r>
                        <a:rPr lang="en-US" sz="1600" dirty="0" err="1">
                          <a:solidFill>
                            <a:srgbClr val="D5D5D5"/>
                          </a:solidFill>
                          <a:effectLst/>
                          <a:latin typeface="segoe-ui_normal"/>
                        </a:rPr>
                        <a:t>WebSockets</a:t>
                      </a:r>
                      <a:endParaRPr lang="en-US" sz="1600" dirty="0">
                        <a:solidFill>
                          <a:srgbClr val="D5D5D5"/>
                        </a:solidFill>
                        <a:effectLst/>
                        <a:latin typeface="segoe-ui_normal"/>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dirty="0">
                          <a:solidFill>
                            <a:srgbClr val="D5D5D5"/>
                          </a:solidFill>
                          <a:effectLst/>
                          <a:latin typeface="segoe-ui_normal"/>
                        </a:rPr>
                        <a:t>Any (An HTTP endpoint is required for endpoint monitoring)</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461785108"/>
                  </a:ext>
                </a:extLst>
              </a:tr>
              <a:tr h="863438">
                <a:tc>
                  <a:txBody>
                    <a:bodyPr/>
                    <a:lstStyle/>
                    <a:p>
                      <a:pPr marL="0" marR="0" fontAlgn="t">
                        <a:spcBef>
                          <a:spcPts val="0"/>
                        </a:spcBef>
                        <a:spcAft>
                          <a:spcPts val="0"/>
                        </a:spcAft>
                      </a:pPr>
                      <a:r>
                        <a:rPr lang="en-US" sz="1600">
                          <a:solidFill>
                            <a:srgbClr val="D5D5D5"/>
                          </a:solidFill>
                          <a:effectLst/>
                          <a:latin typeface="segoe-ui_normal"/>
                        </a:rPr>
                        <a:t>Endpoints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a:solidFill>
                            <a:srgbClr val="D5D5D5"/>
                          </a:solidFill>
                          <a:effectLst/>
                          <a:latin typeface="segoe-ui_normal"/>
                        </a:rPr>
                        <a:t>Azure VMs and Cloud Services role instances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a:solidFill>
                            <a:srgbClr val="D5D5D5"/>
                          </a:solidFill>
                          <a:effectLst/>
                          <a:latin typeface="segoe-ui_normal"/>
                        </a:rPr>
                        <a:t>Any Azure internal IP address, public internet IP address, Azure VM, or Azure Cloud Service</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dirty="0">
                          <a:solidFill>
                            <a:srgbClr val="D5D5D5"/>
                          </a:solidFill>
                          <a:effectLst/>
                          <a:latin typeface="segoe-ui_normal"/>
                        </a:rPr>
                        <a:t>Azure VMs, Cloud Services, Azure Web Apps, and external endpoints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90091469"/>
                  </a:ext>
                </a:extLst>
              </a:tr>
              <a:tr h="863438">
                <a:tc>
                  <a:txBody>
                    <a:bodyPr/>
                    <a:lstStyle/>
                    <a:p>
                      <a:pPr marL="0" marR="0" fontAlgn="t">
                        <a:spcBef>
                          <a:spcPts val="0"/>
                        </a:spcBef>
                        <a:spcAft>
                          <a:spcPts val="0"/>
                        </a:spcAft>
                      </a:pPr>
                      <a:r>
                        <a:rPr lang="en-US" sz="1600">
                          <a:solidFill>
                            <a:srgbClr val="D5D5D5"/>
                          </a:solidFill>
                          <a:effectLst/>
                          <a:latin typeface="segoe-ui_normal"/>
                        </a:rPr>
                        <a:t>Vnet support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a:solidFill>
                            <a:srgbClr val="D5D5D5"/>
                          </a:solidFill>
                          <a:effectLst/>
                          <a:latin typeface="segoe-ui_normal"/>
                        </a:rPr>
                        <a:t>Can be used for both Internet facing and internal (Vnet) applications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a:solidFill>
                            <a:srgbClr val="D5D5D5"/>
                          </a:solidFill>
                          <a:effectLst/>
                          <a:latin typeface="segoe-ui_normal"/>
                        </a:rPr>
                        <a:t>Can be used for both Internet facing and internal (Vnet) applications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dirty="0">
                          <a:solidFill>
                            <a:srgbClr val="D5D5D5"/>
                          </a:solidFill>
                          <a:effectLst/>
                          <a:latin typeface="segoe-ui_normal"/>
                        </a:rPr>
                        <a:t>Only supports Internet-facing applications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4183037918"/>
                  </a:ext>
                </a:extLst>
              </a:tr>
              <a:tr h="623997">
                <a:tc>
                  <a:txBody>
                    <a:bodyPr/>
                    <a:lstStyle/>
                    <a:p>
                      <a:pPr marL="0" marR="0" fontAlgn="t">
                        <a:spcBef>
                          <a:spcPts val="0"/>
                        </a:spcBef>
                        <a:spcAft>
                          <a:spcPts val="0"/>
                        </a:spcAft>
                      </a:pPr>
                      <a:r>
                        <a:rPr lang="en-US" sz="1600">
                          <a:solidFill>
                            <a:srgbClr val="D5D5D5"/>
                          </a:solidFill>
                          <a:effectLst/>
                          <a:latin typeface="segoe-ui_normal"/>
                        </a:rPr>
                        <a:t>Endpoint Monitoring</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a:solidFill>
                            <a:srgbClr val="D5D5D5"/>
                          </a:solidFill>
                          <a:effectLst/>
                          <a:latin typeface="segoe-ui_normal"/>
                        </a:rPr>
                        <a:t>Supported via probes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a:solidFill>
                            <a:srgbClr val="D5D5D5"/>
                          </a:solidFill>
                          <a:effectLst/>
                          <a:latin typeface="segoe-ui_normal"/>
                        </a:rPr>
                        <a:t>Supported via probes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600" dirty="0">
                          <a:solidFill>
                            <a:srgbClr val="D5D5D5"/>
                          </a:solidFill>
                          <a:effectLst/>
                          <a:latin typeface="segoe-ui_normal"/>
                        </a:rPr>
                        <a:t>Supported via HTTP/HTTPS GET</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839480504"/>
                  </a:ext>
                </a:extLst>
              </a:tr>
            </a:tbl>
          </a:graphicData>
        </a:graphic>
      </p:graphicFrame>
    </p:spTree>
    <p:extLst>
      <p:ext uri="{BB962C8B-B14F-4D97-AF65-F5344CB8AC3E}">
        <p14:creationId xmlns:p14="http://schemas.microsoft.com/office/powerpoint/2010/main" val="3956183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u="sng" dirty="0">
                <a:hlinkClick r:id="rId3"/>
              </a:rPr>
              <a:t>Networking</a:t>
            </a:r>
            <a:endParaRPr lang="en-US" dirty="0"/>
          </a:p>
        </p:txBody>
      </p:sp>
      <p:sp>
        <p:nvSpPr>
          <p:cNvPr id="5" name="Content Placeholder 4"/>
          <p:cNvSpPr>
            <a:spLocks noGrp="1"/>
          </p:cNvSpPr>
          <p:nvPr>
            <p:ph sz="half" idx="1"/>
          </p:nvPr>
        </p:nvSpPr>
        <p:spPr>
          <a:xfrm>
            <a:off x="239849" y="1516288"/>
            <a:ext cx="5699760" cy="5279217"/>
          </a:xfrm>
        </p:spPr>
        <p:txBody>
          <a:bodyPr>
            <a:normAutofit/>
          </a:bodyPr>
          <a:lstStyle/>
          <a:p>
            <a:pPr marL="0" indent="0">
              <a:lnSpc>
                <a:spcPct val="107000"/>
              </a:lnSpc>
              <a:buSzPts val="1000"/>
              <a:buNone/>
              <a:tabLst>
                <a:tab pos="228600" algn="l"/>
              </a:tabLst>
            </a:pPr>
            <a:r>
              <a:rPr lang="en-US" sz="2000" b="1" dirty="0">
                <a:latin typeface="Calibri" panose="020F0502020204030204" pitchFamily="34" charset="0"/>
                <a:ea typeface="Calibri" panose="020F0502020204030204" pitchFamily="34" charset="0"/>
                <a:cs typeface="Times New Roman" panose="02020603050405020304" pitchFamily="18" charset="0"/>
              </a:rPr>
              <a:t>1. Design Azure virtual networks - Extend on-premises</a:t>
            </a:r>
          </a:p>
          <a:p>
            <a:pPr marL="457200" lvl="1" indent="0">
              <a:lnSpc>
                <a:spcPct val="120000"/>
              </a:lnSpc>
              <a:spcAft>
                <a:spcPts val="600"/>
              </a:spcAft>
              <a:buSzPts val="1000"/>
              <a:buNone/>
              <a:tabLst>
                <a:tab pos="685800" algn="l"/>
              </a:tabLst>
            </a:pPr>
            <a:r>
              <a:rPr lang="en-US" sz="1400" dirty="0">
                <a:latin typeface="Calibri" panose="020F0502020204030204" pitchFamily="34" charset="0"/>
                <a:ea typeface="Calibri" panose="020F0502020204030204" pitchFamily="34" charset="0"/>
                <a:cs typeface="Times New Roman" panose="02020603050405020304" pitchFamily="18" charset="0"/>
              </a:rPr>
              <a:t>Leverage Azure networking services: </a:t>
            </a:r>
          </a:p>
          <a:p>
            <a:pPr lvl="1">
              <a:lnSpc>
                <a:spcPct val="120000"/>
              </a:lnSpc>
              <a:spcAft>
                <a:spcPts val="600"/>
              </a:spcAft>
              <a:buSzPts val="1000"/>
              <a:buFont typeface="Wingdings" panose="05000000000000000000" pitchFamily="2" charset="2"/>
              <a:buChar char="q"/>
              <a:tabLst>
                <a:tab pos="685800" algn="l"/>
              </a:tabLst>
            </a:pPr>
            <a:r>
              <a:rPr lang="en-US" sz="1400" dirty="0">
                <a:latin typeface="Calibri" panose="020F0502020204030204" pitchFamily="34" charset="0"/>
                <a:ea typeface="Calibri" panose="020F0502020204030204" pitchFamily="34" charset="0"/>
                <a:cs typeface="Times New Roman" panose="02020603050405020304" pitchFamily="18" charset="0"/>
              </a:rPr>
              <a:t>Implement load balancing using Azure Load Balancer and Azure Traffic Manager</a:t>
            </a:r>
          </a:p>
          <a:p>
            <a:pPr lvl="1">
              <a:lnSpc>
                <a:spcPct val="120000"/>
              </a:lnSpc>
              <a:spcAft>
                <a:spcPts val="600"/>
              </a:spcAft>
              <a:buSzPts val="1000"/>
              <a:buFont typeface="Wingdings" panose="05000000000000000000" pitchFamily="2" charset="2"/>
              <a:buChar char="q"/>
              <a:tabLst>
                <a:tab pos="685800" algn="l"/>
              </a:tabLst>
            </a:pPr>
            <a:r>
              <a:rPr lang="en-US" sz="1400" dirty="0">
                <a:latin typeface="Calibri" panose="020F0502020204030204" pitchFamily="34" charset="0"/>
                <a:ea typeface="Calibri" panose="020F0502020204030204" pitchFamily="34" charset="0"/>
                <a:cs typeface="Times New Roman" panose="02020603050405020304" pitchFamily="18" charset="0"/>
              </a:rPr>
              <a:t>Define DNS, DHCP, and IP addressing configuration</a:t>
            </a:r>
          </a:p>
          <a:p>
            <a:pPr lvl="1">
              <a:lnSpc>
                <a:spcPct val="120000"/>
              </a:lnSpc>
              <a:spcAft>
                <a:spcPts val="600"/>
              </a:spcAft>
              <a:buSzPts val="1000"/>
              <a:buFont typeface="Wingdings" panose="05000000000000000000" pitchFamily="2" charset="2"/>
              <a:buChar char="q"/>
              <a:tabLst>
                <a:tab pos="685800" algn="l"/>
              </a:tabLst>
            </a:pPr>
            <a:r>
              <a:rPr lang="en-US" sz="1400" dirty="0">
                <a:latin typeface="Calibri" panose="020F0502020204030204" pitchFamily="34" charset="0"/>
                <a:ea typeface="Calibri" panose="020F0502020204030204" pitchFamily="34" charset="0"/>
                <a:cs typeface="Times New Roman" panose="02020603050405020304" pitchFamily="18" charset="0"/>
              </a:rPr>
              <a:t>Define static IP reservations</a:t>
            </a:r>
          </a:p>
          <a:p>
            <a:pPr lvl="1">
              <a:lnSpc>
                <a:spcPct val="120000"/>
              </a:lnSpc>
              <a:spcAft>
                <a:spcPts val="600"/>
              </a:spcAft>
              <a:buSzPts val="1000"/>
              <a:buFont typeface="Wingdings" panose="05000000000000000000" pitchFamily="2" charset="2"/>
              <a:buChar char="q"/>
              <a:tabLst>
                <a:tab pos="685800" algn="l"/>
              </a:tabLst>
            </a:pPr>
            <a:r>
              <a:rPr lang="en-US" sz="1400" dirty="0">
                <a:latin typeface="Calibri" panose="020F0502020204030204" pitchFamily="34" charset="0"/>
                <a:ea typeface="Calibri" panose="020F0502020204030204" pitchFamily="34" charset="0"/>
                <a:cs typeface="Times New Roman" panose="02020603050405020304" pitchFamily="18" charset="0"/>
              </a:rPr>
              <a:t>Apply Network Security Groups (NSGs) and User Defined Routes (UDRs); </a:t>
            </a:r>
          </a:p>
          <a:p>
            <a:pPr lvl="1">
              <a:lnSpc>
                <a:spcPct val="120000"/>
              </a:lnSpc>
              <a:spcAft>
                <a:spcPts val="600"/>
              </a:spcAft>
              <a:buSzPts val="1000"/>
              <a:buFont typeface="Wingdings" panose="05000000000000000000" pitchFamily="2" charset="2"/>
              <a:buChar char="q"/>
              <a:tabLst>
                <a:tab pos="685800" algn="l"/>
              </a:tabLst>
            </a:pPr>
            <a:r>
              <a:rPr lang="en-US" sz="1400" dirty="0">
                <a:latin typeface="Calibri" panose="020F0502020204030204" pitchFamily="34" charset="0"/>
                <a:ea typeface="Calibri" panose="020F0502020204030204" pitchFamily="34" charset="0"/>
                <a:cs typeface="Times New Roman" panose="02020603050405020304" pitchFamily="18" charset="0"/>
              </a:rPr>
              <a:t>Deploy Azure Application Gateway</a:t>
            </a:r>
          </a:p>
          <a:p>
            <a:pPr lvl="1">
              <a:lnSpc>
                <a:spcPct val="120000"/>
              </a:lnSpc>
              <a:spcAft>
                <a:spcPts val="600"/>
              </a:spcAft>
              <a:buSzPts val="1000"/>
              <a:buFont typeface="Wingdings" panose="05000000000000000000" pitchFamily="2" charset="2"/>
              <a:buChar char="q"/>
              <a:tabLst>
                <a:tab pos="685800" algn="l"/>
              </a:tabLst>
            </a:pP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3" name="Content Placeholder 2"/>
          <p:cNvSpPr>
            <a:spLocks noGrp="1"/>
          </p:cNvSpPr>
          <p:nvPr>
            <p:ph sz="half" idx="2"/>
          </p:nvPr>
        </p:nvSpPr>
        <p:spPr>
          <a:xfrm>
            <a:off x="6369413" y="1516287"/>
            <a:ext cx="5699760" cy="4968875"/>
          </a:xfrm>
        </p:spPr>
        <p:txBody>
          <a:bodyPr>
            <a:normAutofit/>
          </a:bodyPr>
          <a:lstStyle/>
          <a:p>
            <a:pPr marL="0" lvl="1" indent="0">
              <a:lnSpc>
                <a:spcPct val="107000"/>
              </a:lnSpc>
              <a:spcBef>
                <a:spcPts val="1000"/>
              </a:spcBef>
              <a:buSzPts val="1000"/>
              <a:buNone/>
              <a:tabLst>
                <a:tab pos="228600" algn="l"/>
              </a:tabLst>
            </a:pPr>
            <a:r>
              <a:rPr lang="en-US" sz="2000" b="1" dirty="0">
                <a:latin typeface="Calibri" panose="020F0502020204030204" pitchFamily="34" charset="0"/>
                <a:ea typeface="Calibri" panose="020F0502020204030204" pitchFamily="34" charset="0"/>
                <a:cs typeface="Times New Roman" panose="02020603050405020304" pitchFamily="18" charset="0"/>
              </a:rPr>
              <a:t>2. Describe Azure VPN and Express Route architecture and design </a:t>
            </a:r>
          </a:p>
          <a:p>
            <a:pPr lvl="1">
              <a:lnSpc>
                <a:spcPct val="120000"/>
              </a:lnSpc>
              <a:spcAft>
                <a:spcPts val="600"/>
              </a:spcAft>
              <a:buSzPts val="1000"/>
              <a:buFont typeface="Wingdings" panose="05000000000000000000" pitchFamily="2" charset="2"/>
              <a:buChar char="q"/>
              <a:tabLst>
                <a:tab pos="685800" algn="l"/>
              </a:tabLst>
            </a:pPr>
            <a:r>
              <a:rPr lang="en-US" sz="1400" dirty="0">
                <a:latin typeface="Calibri" panose="020F0502020204030204" pitchFamily="34" charset="0"/>
                <a:ea typeface="Calibri" panose="020F0502020204030204" pitchFamily="34" charset="0"/>
                <a:cs typeface="Times New Roman" panose="02020603050405020304" pitchFamily="18" charset="0"/>
              </a:rPr>
              <a:t>Describe Azure point-to-site (P2S) and site-to-site (S2S) VPN </a:t>
            </a:r>
          </a:p>
          <a:p>
            <a:pPr lvl="1">
              <a:lnSpc>
                <a:spcPct val="120000"/>
              </a:lnSpc>
              <a:spcAft>
                <a:spcPts val="600"/>
              </a:spcAft>
              <a:buSzPts val="1000"/>
              <a:buFont typeface="Wingdings" panose="05000000000000000000" pitchFamily="2" charset="2"/>
              <a:buChar char="q"/>
              <a:tabLst>
                <a:tab pos="685800" algn="l"/>
              </a:tabLst>
            </a:pPr>
            <a:r>
              <a:rPr lang="en-US" sz="1400" dirty="0">
                <a:latin typeface="Calibri" panose="020F0502020204030204" pitchFamily="34" charset="0"/>
                <a:ea typeface="Calibri" panose="020F0502020204030204" pitchFamily="34" charset="0"/>
                <a:cs typeface="Times New Roman" panose="02020603050405020304" pitchFamily="18" charset="0"/>
              </a:rPr>
              <a:t>Leverage Azure VPN and ExpressRoute in network architecture</a:t>
            </a:r>
          </a:p>
          <a:p>
            <a:pPr marL="0" indent="0">
              <a:lnSpc>
                <a:spcPct val="107000"/>
              </a:lnSpc>
              <a:buSzPts val="1000"/>
              <a:buNone/>
              <a:tabLst>
                <a:tab pos="228600" algn="l"/>
              </a:tabLst>
            </a:pPr>
            <a:endParaRPr lang="en-US" altLang="en-US" sz="1600" strike="sngStrike" dirty="0">
              <a:solidFill>
                <a:schemeClr val="bg1">
                  <a:lumMod val="65000"/>
                </a:schemeClr>
              </a:solidFill>
              <a:latin typeface="Arial" panose="020B0604020202020204" pitchFamily="34" charset="0"/>
              <a:ea typeface="Microsoft YaHei" panose="020B0503020204020204" pitchFamily="34" charset="-122"/>
              <a:cs typeface="Arial" panose="020B0604020202020204" pitchFamily="34" charset="0"/>
            </a:endParaRPr>
          </a:p>
        </p:txBody>
      </p:sp>
    </p:spTree>
    <p:extLst>
      <p:ext uri="{BB962C8B-B14F-4D97-AF65-F5344CB8AC3E}">
        <p14:creationId xmlns:p14="http://schemas.microsoft.com/office/powerpoint/2010/main" val="29311404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descr="DNS overvie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8553" y="1580260"/>
            <a:ext cx="6043447" cy="417415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8200" y="365125"/>
            <a:ext cx="10515600" cy="1325563"/>
          </a:xfrm>
        </p:spPr>
        <p:txBody>
          <a:bodyPr/>
          <a:lstStyle/>
          <a:p>
            <a:r>
              <a:rPr lang="en-US" dirty="0"/>
              <a:t>Network Services: Azure DNS</a:t>
            </a:r>
          </a:p>
        </p:txBody>
      </p:sp>
      <p:sp>
        <p:nvSpPr>
          <p:cNvPr id="3" name="Content Placeholder 2"/>
          <p:cNvSpPr>
            <a:spLocks noGrp="1"/>
          </p:cNvSpPr>
          <p:nvPr>
            <p:ph idx="1"/>
          </p:nvPr>
        </p:nvSpPr>
        <p:spPr>
          <a:xfrm>
            <a:off x="838200" y="1825625"/>
            <a:ext cx="6224752" cy="4351338"/>
          </a:xfrm>
        </p:spPr>
        <p:txBody>
          <a:bodyPr/>
          <a:lstStyle/>
          <a:p>
            <a:r>
              <a:rPr lang="en-US" dirty="0"/>
              <a:t>Azure Service for managing </a:t>
            </a:r>
            <a:r>
              <a:rPr lang="en-US" b="1" dirty="0">
                <a:solidFill>
                  <a:srgbClr val="FF0000"/>
                </a:solidFill>
              </a:rPr>
              <a:t>Public</a:t>
            </a:r>
            <a:br>
              <a:rPr lang="en-US" b="1" dirty="0">
                <a:solidFill>
                  <a:srgbClr val="FF0000"/>
                </a:solidFill>
              </a:rPr>
            </a:br>
            <a:r>
              <a:rPr lang="en-US" b="1" dirty="0">
                <a:solidFill>
                  <a:srgbClr val="FF0000"/>
                </a:solidFill>
              </a:rPr>
              <a:t>DNS</a:t>
            </a:r>
            <a:r>
              <a:rPr lang="en-US" dirty="0"/>
              <a:t> (99.99% SLA)</a:t>
            </a:r>
          </a:p>
          <a:p>
            <a:r>
              <a:rPr lang="en-US" dirty="0"/>
              <a:t>Integrates with Azure Management Services</a:t>
            </a:r>
          </a:p>
          <a:p>
            <a:r>
              <a:rPr lang="en-US" dirty="0"/>
              <a:t>Controlled with Role Based Access Control</a:t>
            </a:r>
          </a:p>
          <a:p>
            <a:r>
              <a:rPr lang="en-US" dirty="0"/>
              <a:t>100 DNS Zones per subscription</a:t>
            </a:r>
          </a:p>
          <a:p>
            <a:r>
              <a:rPr lang="en-US" dirty="0"/>
              <a:t>5000 Record sets per zone</a:t>
            </a:r>
          </a:p>
          <a:p>
            <a:r>
              <a:rPr lang="en-US" dirty="0"/>
              <a:t>20 Records per record set</a:t>
            </a:r>
          </a:p>
          <a:p>
            <a:endParaRPr lang="en-US" dirty="0"/>
          </a:p>
        </p:txBody>
      </p:sp>
      <p:sp>
        <p:nvSpPr>
          <p:cNvPr id="4" name="TextBox 3"/>
          <p:cNvSpPr txBox="1"/>
          <p:nvPr/>
        </p:nvSpPr>
        <p:spPr>
          <a:xfrm>
            <a:off x="838200" y="6011917"/>
            <a:ext cx="5728107" cy="923330"/>
          </a:xfrm>
          <a:prstGeom prst="rect">
            <a:avLst/>
          </a:prstGeom>
          <a:noFill/>
        </p:spPr>
        <p:txBody>
          <a:bodyPr wrap="none" rtlCol="0">
            <a:spAutoFit/>
          </a:bodyPr>
          <a:lstStyle/>
          <a:p>
            <a:r>
              <a:rPr lang="en-US" dirty="0">
                <a:hlinkClick r:id="rId4"/>
              </a:rPr>
              <a:t>https://docs.microsoft.com/en-us/azure/dns/dns-overview</a:t>
            </a:r>
            <a:endParaRPr lang="en-US" dirty="0"/>
          </a:p>
          <a:p>
            <a:endParaRPr lang="en-US" dirty="0"/>
          </a:p>
          <a:p>
            <a:endParaRPr lang="en-US" dirty="0"/>
          </a:p>
        </p:txBody>
      </p:sp>
    </p:spTree>
    <p:extLst>
      <p:ext uri="{BB962C8B-B14F-4D97-AF65-F5344CB8AC3E}">
        <p14:creationId xmlns:p14="http://schemas.microsoft.com/office/powerpoint/2010/main" val="13715355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Networking Services: Private DNS</a:t>
            </a:r>
          </a:p>
        </p:txBody>
      </p:sp>
      <p:sp>
        <p:nvSpPr>
          <p:cNvPr id="3" name="Content Placeholder 2"/>
          <p:cNvSpPr>
            <a:spLocks noGrp="1"/>
          </p:cNvSpPr>
          <p:nvPr>
            <p:ph idx="1"/>
          </p:nvPr>
        </p:nvSpPr>
        <p:spPr>
          <a:xfrm>
            <a:off x="838200" y="1825625"/>
            <a:ext cx="3061138" cy="4351338"/>
          </a:xfrm>
        </p:spPr>
        <p:txBody>
          <a:bodyPr/>
          <a:lstStyle/>
          <a:p>
            <a:r>
              <a:rPr lang="en-US" b="1" dirty="0">
                <a:solidFill>
                  <a:srgbClr val="FF0000"/>
                </a:solidFill>
              </a:rPr>
              <a:t>Use Azure Provided, OR </a:t>
            </a:r>
          </a:p>
          <a:p>
            <a:r>
              <a:rPr lang="en-US" b="1" dirty="0">
                <a:solidFill>
                  <a:srgbClr val="FF0000"/>
                </a:solidFill>
              </a:rPr>
              <a:t>Bring Your Own?</a:t>
            </a:r>
          </a:p>
        </p:txBody>
      </p:sp>
      <p:graphicFrame>
        <p:nvGraphicFramePr>
          <p:cNvPr id="6" name="Table 5"/>
          <p:cNvGraphicFramePr>
            <a:graphicFrameLocks noGrp="1"/>
          </p:cNvGraphicFramePr>
          <p:nvPr>
            <p:extLst>
              <p:ext uri="{D42A27DB-BD31-4B8C-83A1-F6EECF244321}">
                <p14:modId xmlns:p14="http://schemas.microsoft.com/office/powerpoint/2010/main" val="2157089088"/>
              </p:ext>
            </p:extLst>
          </p:nvPr>
        </p:nvGraphicFramePr>
        <p:xfrm>
          <a:off x="3584029" y="1355833"/>
          <a:ext cx="8607972" cy="5502167"/>
        </p:xfrm>
        <a:graphic>
          <a:graphicData uri="http://schemas.openxmlformats.org/drawingml/2006/table">
            <a:tbl>
              <a:tblPr/>
              <a:tblGrid>
                <a:gridCol w="3421345">
                  <a:extLst>
                    <a:ext uri="{9D8B030D-6E8A-4147-A177-3AD203B41FA5}">
                      <a16:colId xmlns:a16="http://schemas.microsoft.com/office/drawing/2014/main" val="1711153554"/>
                    </a:ext>
                  </a:extLst>
                </a:gridCol>
                <a:gridCol w="4300643">
                  <a:extLst>
                    <a:ext uri="{9D8B030D-6E8A-4147-A177-3AD203B41FA5}">
                      <a16:colId xmlns:a16="http://schemas.microsoft.com/office/drawing/2014/main" val="4092670346"/>
                    </a:ext>
                  </a:extLst>
                </a:gridCol>
                <a:gridCol w="885984">
                  <a:extLst>
                    <a:ext uri="{9D8B030D-6E8A-4147-A177-3AD203B41FA5}">
                      <a16:colId xmlns:a16="http://schemas.microsoft.com/office/drawing/2014/main" val="3976205216"/>
                    </a:ext>
                  </a:extLst>
                </a:gridCol>
              </a:tblGrid>
              <a:tr h="380202">
                <a:tc>
                  <a:txBody>
                    <a:bodyPr/>
                    <a:lstStyle/>
                    <a:p>
                      <a:pPr marL="0" marR="0" fontAlgn="t">
                        <a:spcBef>
                          <a:spcPts val="0"/>
                        </a:spcBef>
                        <a:spcAft>
                          <a:spcPts val="0"/>
                        </a:spcAft>
                      </a:pPr>
                      <a:r>
                        <a:rPr lang="en-US" sz="1400" b="1" dirty="0">
                          <a:solidFill>
                            <a:srgbClr val="D5D5D5"/>
                          </a:solidFill>
                          <a:effectLst/>
                          <a:latin typeface="segoe-ui_bold"/>
                        </a:rPr>
                        <a:t>Scenario</a:t>
                      </a:r>
                      <a:endParaRPr lang="en-US" sz="1400" dirty="0">
                        <a:solidFill>
                          <a:srgbClr val="D5D5D5"/>
                        </a:solidFill>
                        <a:effectLst/>
                        <a:latin typeface="segoe-ui_bold"/>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b="1">
                          <a:solidFill>
                            <a:srgbClr val="D5D5D5"/>
                          </a:solidFill>
                          <a:effectLst/>
                          <a:latin typeface="segoe-ui_bold"/>
                        </a:rPr>
                        <a:t>Solution</a:t>
                      </a:r>
                      <a:endParaRPr lang="en-US" sz="1400">
                        <a:solidFill>
                          <a:srgbClr val="D5D5D5"/>
                        </a:solidFill>
                        <a:effectLst/>
                        <a:latin typeface="segoe-ui_bold"/>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b="1">
                          <a:solidFill>
                            <a:srgbClr val="D5D5D5"/>
                          </a:solidFill>
                          <a:effectLst/>
                          <a:latin typeface="segoe-ui_bold"/>
                        </a:rPr>
                        <a:t>Suffix</a:t>
                      </a:r>
                      <a:endParaRPr lang="en-US" sz="1400">
                        <a:solidFill>
                          <a:srgbClr val="D5D5D5"/>
                        </a:solidFill>
                        <a:effectLst/>
                        <a:latin typeface="segoe-ui_bold"/>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3967094604"/>
                  </a:ext>
                </a:extLst>
              </a:tr>
              <a:tr h="853661">
                <a:tc>
                  <a:txBody>
                    <a:bodyPr/>
                    <a:lstStyle/>
                    <a:p>
                      <a:pPr marL="0" marR="0" fontAlgn="t">
                        <a:spcBef>
                          <a:spcPts val="0"/>
                        </a:spcBef>
                        <a:spcAft>
                          <a:spcPts val="0"/>
                        </a:spcAft>
                      </a:pPr>
                      <a:r>
                        <a:rPr lang="en-US" sz="1400">
                          <a:solidFill>
                            <a:srgbClr val="D5D5D5"/>
                          </a:solidFill>
                          <a:effectLst/>
                          <a:latin typeface="segoe-ui_normal"/>
                        </a:rPr>
                        <a:t>Name resolution between role instances or VMs located in the same cloud service or virtual network</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effectLst/>
                          <a:latin typeface="segoe-ui_normal"/>
                          <a:hlinkClick r:id="rId3"/>
                        </a:rPr>
                        <a:t>Azure-provided name resolution</a:t>
                      </a:r>
                      <a:endParaRPr lang="en-US" sz="140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solidFill>
                            <a:srgbClr val="D5D5D5"/>
                          </a:solidFill>
                          <a:effectLst/>
                          <a:latin typeface="segoe-ui_normal"/>
                        </a:rPr>
                        <a:t>hostname or FQDN</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025327653"/>
                  </a:ext>
                </a:extLst>
              </a:tr>
              <a:tr h="853661">
                <a:tc>
                  <a:txBody>
                    <a:bodyPr/>
                    <a:lstStyle/>
                    <a:p>
                      <a:pPr marL="0" marR="0" fontAlgn="t">
                        <a:spcBef>
                          <a:spcPts val="0"/>
                        </a:spcBef>
                        <a:spcAft>
                          <a:spcPts val="0"/>
                        </a:spcAft>
                      </a:pPr>
                      <a:r>
                        <a:rPr lang="en-US" sz="1400">
                          <a:solidFill>
                            <a:srgbClr val="D5D5D5"/>
                          </a:solidFill>
                          <a:effectLst/>
                          <a:latin typeface="segoe-ui_normal"/>
                        </a:rPr>
                        <a:t>Name resolution between role instances or VMs located in different virtual networks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solidFill>
                            <a:srgbClr val="D5D5D5"/>
                          </a:solidFill>
                          <a:effectLst/>
                          <a:latin typeface="segoe-ui_normal"/>
                        </a:rPr>
                        <a:t>Customer-managed DNS servers forwarding queries between vnets for resolution by Azure (DNS proxy). see </a:t>
                      </a:r>
                      <a:r>
                        <a:rPr lang="en-US" sz="1400">
                          <a:effectLst/>
                          <a:latin typeface="segoe-ui_normal"/>
                          <a:hlinkClick r:id="rId4"/>
                        </a:rPr>
                        <a:t>Name resolution using your own DNS server</a:t>
                      </a:r>
                      <a:endParaRPr lang="en-US" sz="1400">
                        <a:effectLst/>
                        <a:latin typeface="segoe-ui_normal"/>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dirty="0">
                          <a:solidFill>
                            <a:srgbClr val="D5D5D5"/>
                          </a:solidFill>
                          <a:effectLst/>
                          <a:latin typeface="segoe-ui_normal"/>
                        </a:rPr>
                        <a:t>FQDN only</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3466473892"/>
                  </a:ext>
                </a:extLst>
              </a:tr>
              <a:tr h="1090390">
                <a:tc>
                  <a:txBody>
                    <a:bodyPr/>
                    <a:lstStyle/>
                    <a:p>
                      <a:pPr marL="0" marR="0" fontAlgn="t">
                        <a:spcBef>
                          <a:spcPts val="0"/>
                        </a:spcBef>
                        <a:spcAft>
                          <a:spcPts val="0"/>
                        </a:spcAft>
                      </a:pPr>
                      <a:r>
                        <a:rPr lang="en-US" sz="1400">
                          <a:solidFill>
                            <a:srgbClr val="D5D5D5"/>
                          </a:solidFill>
                          <a:effectLst/>
                          <a:latin typeface="segoe-ui_normal"/>
                        </a:rPr>
                        <a:t>Resolution of on-premises computer and service names from role instances or VMs in Azure</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solidFill>
                            <a:srgbClr val="D5D5D5"/>
                          </a:solidFill>
                          <a:effectLst/>
                          <a:latin typeface="segoe-ui_normal"/>
                        </a:rPr>
                        <a:t>Customer-managed DNS servers (e.g. on-premises domain controller, local read-only domain controller or a DNS secondary synced using zone transfers). See </a:t>
                      </a:r>
                      <a:r>
                        <a:rPr lang="en-US" sz="1400">
                          <a:effectLst/>
                          <a:latin typeface="segoe-ui_normal"/>
                          <a:hlinkClick r:id="rId4"/>
                        </a:rPr>
                        <a:t>Name resolution using your own DNS server</a:t>
                      </a:r>
                      <a:endParaRPr lang="en-US" sz="1400">
                        <a:effectLst/>
                        <a:latin typeface="segoe-ui_normal"/>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solidFill>
                            <a:srgbClr val="D5D5D5"/>
                          </a:solidFill>
                          <a:effectLst/>
                          <a:latin typeface="segoe-ui_normal"/>
                        </a:rPr>
                        <a:t>FQDN only</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3039501350"/>
                  </a:ext>
                </a:extLst>
              </a:tr>
              <a:tr h="1090390">
                <a:tc>
                  <a:txBody>
                    <a:bodyPr/>
                    <a:lstStyle/>
                    <a:p>
                      <a:pPr marL="0" marR="0" fontAlgn="t">
                        <a:spcBef>
                          <a:spcPts val="0"/>
                        </a:spcBef>
                        <a:spcAft>
                          <a:spcPts val="0"/>
                        </a:spcAft>
                      </a:pPr>
                      <a:r>
                        <a:rPr lang="en-US" sz="1400">
                          <a:solidFill>
                            <a:srgbClr val="D5D5D5"/>
                          </a:solidFill>
                          <a:effectLst/>
                          <a:latin typeface="segoe-ui_normal"/>
                        </a:rPr>
                        <a:t>Resolution of Azure hostnames from on-premises computers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solidFill>
                            <a:srgbClr val="D5D5D5"/>
                          </a:solidFill>
                          <a:effectLst/>
                          <a:latin typeface="segoe-ui_normal"/>
                        </a:rPr>
                        <a:t>Forward queries to a customer-managed DNS proxy server in the corresponding vnet, the proxy server forwards queries to Azure for resolution. See </a:t>
                      </a:r>
                      <a:r>
                        <a:rPr lang="en-US" sz="1400">
                          <a:effectLst/>
                          <a:latin typeface="segoe-ui_normal"/>
                          <a:hlinkClick r:id="rId4"/>
                        </a:rPr>
                        <a:t>Name resolution using your own DNS server</a:t>
                      </a:r>
                      <a:endParaRPr lang="en-US" sz="1400">
                        <a:effectLst/>
                        <a:latin typeface="segoe-ui_normal"/>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solidFill>
                            <a:srgbClr val="D5D5D5"/>
                          </a:solidFill>
                          <a:effectLst/>
                          <a:latin typeface="segoe-ui_normal"/>
                        </a:rPr>
                        <a:t>FQDN only</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075904975"/>
                  </a:ext>
                </a:extLst>
              </a:tr>
              <a:tr h="380202">
                <a:tc>
                  <a:txBody>
                    <a:bodyPr/>
                    <a:lstStyle/>
                    <a:p>
                      <a:pPr marL="0" marR="0" fontAlgn="t">
                        <a:spcBef>
                          <a:spcPts val="0"/>
                        </a:spcBef>
                        <a:spcAft>
                          <a:spcPts val="0"/>
                        </a:spcAft>
                      </a:pPr>
                      <a:r>
                        <a:rPr lang="en-US" sz="1400">
                          <a:solidFill>
                            <a:srgbClr val="D5D5D5"/>
                          </a:solidFill>
                          <a:effectLst/>
                          <a:latin typeface="segoe-ui_normal"/>
                        </a:rPr>
                        <a:t>Reverse DNS for internal IPs</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effectLst/>
                          <a:latin typeface="segoe-ui_normal"/>
                          <a:hlinkClick r:id="rId4"/>
                        </a:rPr>
                        <a:t>Name resolution using your own DNS server</a:t>
                      </a:r>
                      <a:endParaRPr lang="en-US" sz="1400">
                        <a:effectLst/>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solidFill>
                            <a:srgbClr val="D5D5D5"/>
                          </a:solidFill>
                          <a:effectLst/>
                          <a:latin typeface="segoe-ui_normal"/>
                        </a:rPr>
                        <a:t>n/a</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711552957"/>
                  </a:ext>
                </a:extLst>
              </a:tr>
              <a:tr h="853661">
                <a:tc>
                  <a:txBody>
                    <a:bodyPr/>
                    <a:lstStyle/>
                    <a:p>
                      <a:pPr marL="0" marR="0" fontAlgn="t">
                        <a:spcBef>
                          <a:spcPts val="0"/>
                        </a:spcBef>
                        <a:spcAft>
                          <a:spcPts val="0"/>
                        </a:spcAft>
                      </a:pPr>
                      <a:r>
                        <a:rPr lang="en-US" sz="1400">
                          <a:solidFill>
                            <a:srgbClr val="D5D5D5"/>
                          </a:solidFill>
                          <a:effectLst/>
                          <a:latin typeface="segoe-ui_normal"/>
                        </a:rPr>
                        <a:t>Name resolution between VMs or role instances located in different cloud services, not in a virtual network</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a:solidFill>
                            <a:srgbClr val="D5D5D5"/>
                          </a:solidFill>
                          <a:effectLst/>
                          <a:latin typeface="segoe-ui_normal"/>
                        </a:rPr>
                        <a:t>Not applicable. Connectivity between VMs and role instances in different cloud services is not supported outside a virtual network.</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400" dirty="0">
                          <a:solidFill>
                            <a:srgbClr val="D5D5D5"/>
                          </a:solidFill>
                          <a:effectLst/>
                          <a:latin typeface="segoe-ui_normal"/>
                        </a:rPr>
                        <a:t>n/a</a:t>
                      </a: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970228142"/>
                  </a:ext>
                </a:extLst>
              </a:tr>
            </a:tbl>
          </a:graphicData>
        </a:graphic>
      </p:graphicFrame>
      <p:sp>
        <p:nvSpPr>
          <p:cNvPr id="7" name="TextBox 6"/>
          <p:cNvSpPr txBox="1"/>
          <p:nvPr/>
        </p:nvSpPr>
        <p:spPr>
          <a:xfrm>
            <a:off x="294290" y="4603531"/>
            <a:ext cx="3205655" cy="1754326"/>
          </a:xfrm>
          <a:prstGeom prst="rect">
            <a:avLst/>
          </a:prstGeom>
          <a:noFill/>
        </p:spPr>
        <p:txBody>
          <a:bodyPr wrap="square" rtlCol="0">
            <a:spAutoFit/>
          </a:bodyPr>
          <a:lstStyle/>
          <a:p>
            <a:r>
              <a:rPr lang="en-US" dirty="0">
                <a:hlinkClick r:id="rId5"/>
              </a:rPr>
              <a:t>https://docs.microsoft.com/en-us/azure/virtual-network/virtual-networks-name-resolution-for-vms-and-role-instances</a:t>
            </a:r>
            <a:endParaRPr lang="en-US" dirty="0"/>
          </a:p>
          <a:p>
            <a:endParaRPr lang="en-US" dirty="0"/>
          </a:p>
        </p:txBody>
      </p:sp>
      <p:pic>
        <p:nvPicPr>
          <p:cNvPr id="8" name="Picture 7" descr="A picture containing clipart&#10;&#10;Description generated with very high confidence">
            <a:extLst>
              <a:ext uri="{FF2B5EF4-FFF2-40B4-BE49-F238E27FC236}">
                <a16:creationId xmlns:a16="http://schemas.microsoft.com/office/drawing/2014/main" id="{5A9E77DA-EA5F-4A98-A0F9-26A4E6A5313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4290" y="3471044"/>
            <a:ext cx="397933" cy="567884"/>
          </a:xfrm>
          <a:prstGeom prst="rect">
            <a:avLst/>
          </a:prstGeom>
        </p:spPr>
      </p:pic>
      <p:sp>
        <p:nvSpPr>
          <p:cNvPr id="9" name="TextBox 8">
            <a:extLst>
              <a:ext uri="{FF2B5EF4-FFF2-40B4-BE49-F238E27FC236}">
                <a16:creationId xmlns:a16="http://schemas.microsoft.com/office/drawing/2014/main" id="{2F08AE5C-B550-4007-9CCD-EE5FC75997A6}"/>
              </a:ext>
            </a:extLst>
          </p:cNvPr>
          <p:cNvSpPr txBox="1"/>
          <p:nvPr/>
        </p:nvSpPr>
        <p:spPr>
          <a:xfrm>
            <a:off x="580328" y="3471044"/>
            <a:ext cx="3996267" cy="923330"/>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accent2">
                    <a:lumMod val="75000"/>
                  </a:schemeClr>
                </a:solidFill>
              </a:rPr>
              <a:t>Azure DNS Private Zones</a:t>
            </a:r>
            <a:br>
              <a:rPr lang="en-US" b="1" dirty="0">
                <a:solidFill>
                  <a:schemeClr val="accent2">
                    <a:lumMod val="75000"/>
                  </a:schemeClr>
                </a:solidFill>
              </a:rPr>
            </a:br>
            <a:r>
              <a:rPr lang="en-US" b="1" dirty="0">
                <a:solidFill>
                  <a:schemeClr val="accent2">
                    <a:lumMod val="75000"/>
                  </a:schemeClr>
                </a:solidFill>
              </a:rPr>
              <a:t>for cross VNET name</a:t>
            </a:r>
            <a:br>
              <a:rPr lang="en-US" b="1" dirty="0">
                <a:solidFill>
                  <a:schemeClr val="accent2">
                    <a:lumMod val="75000"/>
                  </a:schemeClr>
                </a:solidFill>
              </a:rPr>
            </a:br>
            <a:r>
              <a:rPr lang="en-US" b="1" dirty="0">
                <a:solidFill>
                  <a:schemeClr val="accent2">
                    <a:lumMod val="75000"/>
                  </a:schemeClr>
                </a:solidFill>
              </a:rPr>
              <a:t>resolution</a:t>
            </a:r>
          </a:p>
        </p:txBody>
      </p:sp>
    </p:spTree>
    <p:extLst>
      <p:ext uri="{BB962C8B-B14F-4D97-AF65-F5344CB8AC3E}">
        <p14:creationId xmlns:p14="http://schemas.microsoft.com/office/powerpoint/2010/main" val="22142627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Networking Services: Private DNS</a:t>
            </a:r>
          </a:p>
        </p:txBody>
      </p:sp>
      <p:sp>
        <p:nvSpPr>
          <p:cNvPr id="3" name="Content Placeholder 2"/>
          <p:cNvSpPr>
            <a:spLocks noGrp="1"/>
          </p:cNvSpPr>
          <p:nvPr>
            <p:ph idx="1"/>
          </p:nvPr>
        </p:nvSpPr>
        <p:spPr/>
        <p:txBody>
          <a:bodyPr/>
          <a:lstStyle/>
          <a:p>
            <a:r>
              <a:rPr lang="en-US" dirty="0"/>
              <a:t>Azure Provided</a:t>
            </a:r>
          </a:p>
          <a:p>
            <a:pPr lvl="1"/>
            <a:r>
              <a:rPr lang="en-US" dirty="0"/>
              <a:t>No configuration, Highly Available</a:t>
            </a:r>
          </a:p>
          <a:p>
            <a:pPr lvl="1"/>
            <a:r>
              <a:rPr lang="en-US" dirty="0"/>
              <a:t>Intra VNET name resolution doesn’t require FQDN</a:t>
            </a:r>
          </a:p>
          <a:p>
            <a:pPr lvl="1"/>
            <a:r>
              <a:rPr lang="en-US" dirty="0"/>
              <a:t>DNS suffix cannot be modified</a:t>
            </a:r>
          </a:p>
          <a:p>
            <a:pPr lvl="1"/>
            <a:r>
              <a:rPr lang="en-US" dirty="0"/>
              <a:t>WINS and NetBIOS not supported</a:t>
            </a:r>
          </a:p>
          <a:p>
            <a:pPr lvl="1"/>
            <a:r>
              <a:rPr lang="en-US" dirty="0"/>
              <a:t>DNS queries are throttled</a:t>
            </a:r>
          </a:p>
          <a:p>
            <a:r>
              <a:rPr lang="en-US" dirty="0"/>
              <a:t>Your Own DNS Server</a:t>
            </a:r>
          </a:p>
          <a:p>
            <a:pPr lvl="1"/>
            <a:r>
              <a:rPr lang="en-US" dirty="0"/>
              <a:t>Forwarded DNS Requests are sent to reserved IP 168.63.129.16</a:t>
            </a:r>
          </a:p>
          <a:p>
            <a:pPr lvl="1"/>
            <a:r>
              <a:rPr lang="en-US" dirty="0"/>
              <a:t>Specify DNS Server per Virtual Network or NIC</a:t>
            </a:r>
          </a:p>
          <a:p>
            <a:pPr lvl="1"/>
            <a:r>
              <a:rPr lang="en-US" dirty="0"/>
              <a:t>20/100 DNS Servers per Virtual Network</a:t>
            </a:r>
          </a:p>
          <a:p>
            <a:pPr lvl="1"/>
            <a:endParaRPr lang="en-US" dirty="0"/>
          </a:p>
          <a:p>
            <a:pPr lvl="1"/>
            <a:endParaRPr lang="en-US" dirty="0"/>
          </a:p>
        </p:txBody>
      </p:sp>
    </p:spTree>
    <p:extLst>
      <p:ext uri="{BB962C8B-B14F-4D97-AF65-F5344CB8AC3E}">
        <p14:creationId xmlns:p14="http://schemas.microsoft.com/office/powerpoint/2010/main" val="38559565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Networking Services: DHCP</a:t>
            </a:r>
          </a:p>
        </p:txBody>
      </p:sp>
      <p:sp>
        <p:nvSpPr>
          <p:cNvPr id="3" name="Content Placeholder 2"/>
          <p:cNvSpPr>
            <a:spLocks noGrp="1"/>
          </p:cNvSpPr>
          <p:nvPr>
            <p:ph idx="1"/>
          </p:nvPr>
        </p:nvSpPr>
        <p:spPr/>
        <p:txBody>
          <a:bodyPr>
            <a:normAutofit/>
          </a:bodyPr>
          <a:lstStyle/>
          <a:p>
            <a:r>
              <a:rPr lang="en-US" dirty="0"/>
              <a:t>Private IP address allocations:</a:t>
            </a:r>
          </a:p>
          <a:p>
            <a:pPr lvl="1"/>
            <a:r>
              <a:rPr lang="en-US" b="1" dirty="0">
                <a:solidFill>
                  <a:srgbClr val="FF0000"/>
                </a:solidFill>
              </a:rPr>
              <a:t>Dynamic (default) </a:t>
            </a:r>
          </a:p>
          <a:p>
            <a:pPr lvl="1"/>
            <a:r>
              <a:rPr lang="en-US" b="1" dirty="0">
                <a:solidFill>
                  <a:srgbClr val="FF0000"/>
                </a:solidFill>
              </a:rPr>
              <a:t>Static – survives stop/start</a:t>
            </a:r>
          </a:p>
          <a:p>
            <a:pPr lvl="1"/>
            <a:r>
              <a:rPr lang="en-US" dirty="0"/>
              <a:t>Use Static for </a:t>
            </a:r>
          </a:p>
          <a:p>
            <a:pPr lvl="2"/>
            <a:r>
              <a:rPr lang="en-US" dirty="0"/>
              <a:t>VMs that act as domain controllers or DNS servers.</a:t>
            </a:r>
          </a:p>
          <a:p>
            <a:pPr lvl="2"/>
            <a:r>
              <a:rPr lang="en-US" dirty="0"/>
              <a:t>Resources that require firewall rules using IP addresses.</a:t>
            </a:r>
          </a:p>
          <a:p>
            <a:pPr lvl="2"/>
            <a:r>
              <a:rPr lang="en-US" dirty="0"/>
              <a:t>Resources accessed by other apps/resources through an IP address.</a:t>
            </a:r>
          </a:p>
          <a:p>
            <a:pPr lvl="1"/>
            <a:r>
              <a:rPr lang="en-US" dirty="0"/>
              <a:t>Can be associated with</a:t>
            </a:r>
          </a:p>
          <a:p>
            <a:pPr lvl="2"/>
            <a:r>
              <a:rPr lang="en-US" dirty="0"/>
              <a:t>VM, </a:t>
            </a:r>
            <a:r>
              <a:rPr lang="en-US" b="1" dirty="0">
                <a:solidFill>
                  <a:srgbClr val="FF0000"/>
                </a:solidFill>
              </a:rPr>
              <a:t>Load Balancer</a:t>
            </a:r>
            <a:r>
              <a:rPr lang="en-US" dirty="0"/>
              <a:t>, </a:t>
            </a:r>
            <a:r>
              <a:rPr lang="en-US" b="1" dirty="0">
                <a:solidFill>
                  <a:srgbClr val="FF0000"/>
                </a:solidFill>
              </a:rPr>
              <a:t>App Gateway</a:t>
            </a:r>
          </a:p>
          <a:p>
            <a:r>
              <a:rPr lang="en-US" sz="1900" dirty="0">
                <a:hlinkClick r:id="rId3"/>
              </a:rPr>
              <a:t>https://docs.microsoft.com/en-us/azure/virtual-network/virtual-network-ip-addresses-overview-arm</a:t>
            </a:r>
            <a:endParaRPr lang="en-US" sz="1900" dirty="0"/>
          </a:p>
          <a:p>
            <a:endParaRPr lang="en-US" dirty="0"/>
          </a:p>
          <a:p>
            <a:endParaRPr lang="en-US" dirty="0"/>
          </a:p>
        </p:txBody>
      </p:sp>
    </p:spTree>
    <p:extLst>
      <p:ext uri="{BB962C8B-B14F-4D97-AF65-F5344CB8AC3E}">
        <p14:creationId xmlns:p14="http://schemas.microsoft.com/office/powerpoint/2010/main" val="20922778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Networking Services: IP Addresses</a:t>
            </a:r>
          </a:p>
        </p:txBody>
      </p:sp>
      <p:sp>
        <p:nvSpPr>
          <p:cNvPr id="3" name="Content Placeholder 2"/>
          <p:cNvSpPr>
            <a:spLocks noGrp="1"/>
          </p:cNvSpPr>
          <p:nvPr>
            <p:ph idx="1"/>
          </p:nvPr>
        </p:nvSpPr>
        <p:spPr/>
        <p:txBody>
          <a:bodyPr>
            <a:normAutofit fontScale="77500" lnSpcReduction="20000"/>
          </a:bodyPr>
          <a:lstStyle/>
          <a:p>
            <a:r>
              <a:rPr lang="en-US" dirty="0"/>
              <a:t>Public and Private</a:t>
            </a:r>
          </a:p>
          <a:p>
            <a:pPr lvl="1"/>
            <a:r>
              <a:rPr lang="en-US" dirty="0"/>
              <a:t>4096 Private IP addresses per </a:t>
            </a:r>
            <a:r>
              <a:rPr lang="en-US" dirty="0" err="1"/>
              <a:t>vnet</a:t>
            </a:r>
            <a:endParaRPr lang="en-US" dirty="0"/>
          </a:p>
          <a:p>
            <a:pPr lvl="1"/>
            <a:r>
              <a:rPr lang="en-US" b="1" dirty="0">
                <a:solidFill>
                  <a:srgbClr val="FF0000"/>
                </a:solidFill>
              </a:rPr>
              <a:t>60 Dynamic Public IPs</a:t>
            </a:r>
          </a:p>
          <a:p>
            <a:pPr lvl="1"/>
            <a:r>
              <a:rPr lang="en-US" b="1" dirty="0">
                <a:solidFill>
                  <a:srgbClr val="FF0000"/>
                </a:solidFill>
              </a:rPr>
              <a:t>20 Static Public IPs</a:t>
            </a:r>
          </a:p>
          <a:p>
            <a:r>
              <a:rPr lang="en-US" dirty="0"/>
              <a:t>Public IP addresses can be dynamic or static. </a:t>
            </a:r>
          </a:p>
          <a:p>
            <a:pPr lvl="1"/>
            <a:r>
              <a:rPr lang="en-US" b="1" dirty="0">
                <a:solidFill>
                  <a:srgbClr val="FF0000"/>
                </a:solidFill>
              </a:rPr>
              <a:t>Dynamic IP address is not allocated until associated resource is created/started.</a:t>
            </a:r>
          </a:p>
          <a:p>
            <a:pPr lvl="1"/>
            <a:r>
              <a:rPr lang="en-US" b="1" dirty="0">
                <a:solidFill>
                  <a:srgbClr val="FF0000"/>
                </a:solidFill>
              </a:rPr>
              <a:t>Dynamic IP Released when stop/delete resource.</a:t>
            </a:r>
          </a:p>
          <a:p>
            <a:pPr lvl="1"/>
            <a:r>
              <a:rPr lang="en-US" b="1" dirty="0">
                <a:solidFill>
                  <a:srgbClr val="FF0000"/>
                </a:solidFill>
              </a:rPr>
              <a:t>Static IP address allocated immediately. Released only when it is deleted.</a:t>
            </a:r>
          </a:p>
          <a:p>
            <a:r>
              <a:rPr lang="en-US" dirty="0"/>
              <a:t>Use with</a:t>
            </a:r>
          </a:p>
          <a:p>
            <a:pPr lvl="1"/>
            <a:r>
              <a:rPr lang="en-US" dirty="0"/>
              <a:t>Virtual machines (VM)</a:t>
            </a:r>
          </a:p>
          <a:p>
            <a:pPr lvl="1"/>
            <a:r>
              <a:rPr lang="en-US" dirty="0"/>
              <a:t>Internet-facing load balancers</a:t>
            </a:r>
          </a:p>
          <a:p>
            <a:pPr lvl="1"/>
            <a:r>
              <a:rPr lang="en-US" dirty="0"/>
              <a:t>VPN gateways</a:t>
            </a:r>
          </a:p>
          <a:p>
            <a:pPr lvl="1"/>
            <a:r>
              <a:rPr lang="en-US" dirty="0"/>
              <a:t>Application gateway</a:t>
            </a:r>
          </a:p>
          <a:p>
            <a:r>
              <a:rPr lang="en-US" dirty="0"/>
              <a:t>Azure Datacenter IP Ranges: </a:t>
            </a:r>
            <a:r>
              <a:rPr lang="en-US" sz="2300" dirty="0">
                <a:hlinkClick r:id="rId3"/>
              </a:rPr>
              <a:t>https://www.microsoft.com/en-us/download/details.aspx?id=41653</a:t>
            </a:r>
            <a:endParaRPr lang="en-US" sz="2300" dirty="0"/>
          </a:p>
          <a:p>
            <a:pPr marL="0" indent="0">
              <a:buNone/>
            </a:pPr>
            <a:endParaRPr lang="en-US" dirty="0"/>
          </a:p>
          <a:p>
            <a:pPr lvl="1"/>
            <a:endParaRPr lang="en-US" dirty="0"/>
          </a:p>
        </p:txBody>
      </p:sp>
      <p:sp>
        <p:nvSpPr>
          <p:cNvPr id="4" name="TextBox 3"/>
          <p:cNvSpPr txBox="1"/>
          <p:nvPr/>
        </p:nvSpPr>
        <p:spPr>
          <a:xfrm>
            <a:off x="300791" y="6211669"/>
            <a:ext cx="11590417" cy="646331"/>
          </a:xfrm>
          <a:prstGeom prst="rect">
            <a:avLst/>
          </a:prstGeom>
          <a:noFill/>
        </p:spPr>
        <p:txBody>
          <a:bodyPr wrap="none" rtlCol="0">
            <a:spAutoFit/>
          </a:bodyPr>
          <a:lstStyle/>
          <a:p>
            <a:r>
              <a:rPr lang="en-US" dirty="0">
                <a:hlinkClick r:id="rId4"/>
              </a:rPr>
              <a:t>https://docs.microsoft.com/en-us/azure/virtual-network/virtual-network-ip-addresses-overview-arm#public-ip-addresses</a:t>
            </a:r>
            <a:endParaRPr lang="en-US" dirty="0"/>
          </a:p>
          <a:p>
            <a:endParaRPr lang="en-US" dirty="0"/>
          </a:p>
        </p:txBody>
      </p:sp>
    </p:spTree>
    <p:extLst>
      <p:ext uri="{BB962C8B-B14F-4D97-AF65-F5344CB8AC3E}">
        <p14:creationId xmlns:p14="http://schemas.microsoft.com/office/powerpoint/2010/main" val="2233119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Networking Services: User Defined Routes </a:t>
            </a:r>
          </a:p>
        </p:txBody>
      </p:sp>
      <p:sp>
        <p:nvSpPr>
          <p:cNvPr id="3" name="Content Placeholder 2"/>
          <p:cNvSpPr>
            <a:spLocks noGrp="1"/>
          </p:cNvSpPr>
          <p:nvPr>
            <p:ph idx="1"/>
          </p:nvPr>
        </p:nvSpPr>
        <p:spPr/>
        <p:txBody>
          <a:bodyPr>
            <a:normAutofit fontScale="85000" lnSpcReduction="20000"/>
          </a:bodyPr>
          <a:lstStyle/>
          <a:p>
            <a:r>
              <a:rPr lang="en-US" dirty="0"/>
              <a:t>System Routes allow VMs to communicate with each other inside a VNET</a:t>
            </a:r>
          </a:p>
          <a:p>
            <a:pPr lvl="1"/>
            <a:r>
              <a:rPr lang="en-US" dirty="0"/>
              <a:t>Out of the box, 3 rules:</a:t>
            </a:r>
          </a:p>
          <a:p>
            <a:pPr lvl="2"/>
            <a:r>
              <a:rPr lang="en-US" dirty="0"/>
              <a:t>Local </a:t>
            </a:r>
            <a:r>
              <a:rPr lang="en-US" dirty="0" err="1"/>
              <a:t>Vnet</a:t>
            </a:r>
            <a:r>
              <a:rPr lang="en-US" dirty="0"/>
              <a:t> Rule: Intra and Inter Subnet communication </a:t>
            </a:r>
          </a:p>
          <a:p>
            <a:pPr lvl="2"/>
            <a:r>
              <a:rPr lang="en-US" dirty="0"/>
              <a:t>Internet Rule: VMs to Internet</a:t>
            </a:r>
          </a:p>
          <a:p>
            <a:pPr lvl="2"/>
            <a:r>
              <a:rPr lang="en-US" dirty="0"/>
              <a:t>On-Prem Rule: VNET to on-</a:t>
            </a:r>
            <a:r>
              <a:rPr lang="en-US" dirty="0" err="1"/>
              <a:t>prem</a:t>
            </a:r>
            <a:r>
              <a:rPr lang="en-US" dirty="0"/>
              <a:t> via VPN</a:t>
            </a:r>
          </a:p>
          <a:p>
            <a:pPr lvl="2"/>
            <a:r>
              <a:rPr lang="en-US" dirty="0"/>
              <a:t>VNET to VNET via a Gateway or Peering also supported</a:t>
            </a:r>
          </a:p>
          <a:p>
            <a:r>
              <a:rPr lang="en-US" dirty="0"/>
              <a:t>User Defined Routes (UDR) to control the routing of packets</a:t>
            </a:r>
          </a:p>
          <a:p>
            <a:pPr lvl="1"/>
            <a:r>
              <a:rPr lang="en-US" b="1" dirty="0">
                <a:solidFill>
                  <a:srgbClr val="FF0000"/>
                </a:solidFill>
              </a:rPr>
              <a:t>Force Tunneling to the Internet via on-</a:t>
            </a:r>
            <a:r>
              <a:rPr lang="en-US" b="1" dirty="0" err="1">
                <a:solidFill>
                  <a:srgbClr val="FF0000"/>
                </a:solidFill>
              </a:rPr>
              <a:t>prem</a:t>
            </a:r>
            <a:r>
              <a:rPr lang="en-US" b="1" dirty="0">
                <a:solidFill>
                  <a:srgbClr val="FF0000"/>
                </a:solidFill>
              </a:rPr>
              <a:t> network</a:t>
            </a:r>
          </a:p>
          <a:p>
            <a:pPr lvl="1"/>
            <a:r>
              <a:rPr lang="en-US" b="1" dirty="0">
                <a:solidFill>
                  <a:srgbClr val="FF0000"/>
                </a:solidFill>
              </a:rPr>
              <a:t>Use Virtual Appliances</a:t>
            </a:r>
          </a:p>
          <a:p>
            <a:r>
              <a:rPr lang="en-US" dirty="0"/>
              <a:t>Route selection order: User Defined Route, BGP Route (with ER), System Route</a:t>
            </a:r>
          </a:p>
          <a:p>
            <a:r>
              <a:rPr lang="en-US" b="1" dirty="0">
                <a:solidFill>
                  <a:srgbClr val="FF0000"/>
                </a:solidFill>
              </a:rPr>
              <a:t>IP forwarding </a:t>
            </a:r>
            <a:r>
              <a:rPr lang="en-US" dirty="0"/>
              <a:t>allows a VM like a Virtual Appliance to receive traffic addressed to other destinations</a:t>
            </a:r>
          </a:p>
          <a:p>
            <a:r>
              <a:rPr lang="en-US" dirty="0"/>
              <a:t>100/200 User defined Routes per region per subscription</a:t>
            </a:r>
          </a:p>
          <a:p>
            <a:endParaRPr lang="en-US" dirty="0"/>
          </a:p>
          <a:p>
            <a:endParaRPr lang="en-US" dirty="0"/>
          </a:p>
        </p:txBody>
      </p:sp>
    </p:spTree>
    <p:extLst>
      <p:ext uri="{BB962C8B-B14F-4D97-AF65-F5344CB8AC3E}">
        <p14:creationId xmlns:p14="http://schemas.microsoft.com/office/powerpoint/2010/main" val="37047464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3"/>
          <a:stretch>
            <a:fillRect/>
          </a:stretch>
        </p:blipFill>
        <p:spPr>
          <a:xfrm>
            <a:off x="1837983" y="1337342"/>
            <a:ext cx="8022254" cy="5416656"/>
          </a:xfrm>
          <a:prstGeom prst="rect">
            <a:avLst/>
          </a:prstGeom>
        </p:spPr>
      </p:pic>
      <p:sp>
        <p:nvSpPr>
          <p:cNvPr id="7" name="TextBox 6"/>
          <p:cNvSpPr txBox="1"/>
          <p:nvPr/>
        </p:nvSpPr>
        <p:spPr>
          <a:xfrm>
            <a:off x="3481428" y="3877213"/>
            <a:ext cx="1023044" cy="534056"/>
          </a:xfrm>
          <a:prstGeom prst="rect">
            <a:avLst/>
          </a:prstGeom>
          <a:noFill/>
        </p:spPr>
        <p:txBody>
          <a:bodyPr wrap="square" lIns="179285" tIns="143428" rIns="179285" bIns="143428" rtlCol="0">
            <a:spAutoFit/>
          </a:bodyPr>
          <a:lstStyle/>
          <a:p>
            <a:pPr>
              <a:lnSpc>
                <a:spcPct val="90000"/>
              </a:lnSpc>
              <a:spcAft>
                <a:spcPts val="588"/>
              </a:spcAft>
            </a:pPr>
            <a:r>
              <a:rPr lang="en-US" sz="1765" dirty="0">
                <a:solidFill>
                  <a:srgbClr val="FF0000"/>
                </a:solidFill>
                <a:effectLst>
                  <a:outerShdw blurRad="38100" dist="38100" dir="2700000" algn="tl">
                    <a:srgbClr val="000000">
                      <a:alpha val="43137"/>
                    </a:srgbClr>
                  </a:outerShdw>
                </a:effectLst>
              </a:rPr>
              <a:t>UDR</a:t>
            </a:r>
          </a:p>
        </p:txBody>
      </p:sp>
      <p:cxnSp>
        <p:nvCxnSpPr>
          <p:cNvPr id="9" name="Straight Arrow Connector 8"/>
          <p:cNvCxnSpPr/>
          <p:nvPr/>
        </p:nvCxnSpPr>
        <p:spPr>
          <a:xfrm>
            <a:off x="4153746" y="4101319"/>
            <a:ext cx="672319" cy="0"/>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cxnSpLocks/>
          </p:cNvCxnSpPr>
          <p:nvPr/>
        </p:nvCxnSpPr>
        <p:spPr>
          <a:xfrm>
            <a:off x="4079044" y="4325425"/>
            <a:ext cx="2689274" cy="0"/>
          </a:xfrm>
          <a:prstGeom prst="straightConnector1">
            <a:avLst/>
          </a:prstGeom>
          <a:ln>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cxnSpLocks/>
          </p:cNvCxnSpPr>
          <p:nvPr/>
        </p:nvCxnSpPr>
        <p:spPr>
          <a:xfrm flipV="1">
            <a:off x="6170704" y="3204894"/>
            <a:ext cx="74701" cy="560266"/>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cxnSpLocks/>
          </p:cNvCxnSpPr>
          <p:nvPr/>
        </p:nvCxnSpPr>
        <p:spPr>
          <a:xfrm flipH="1" flipV="1">
            <a:off x="6394808" y="3204894"/>
            <a:ext cx="382086" cy="560266"/>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6522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500"/>
                                        <p:tgtEl>
                                          <p:spTgt spid="11"/>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down)">
                                      <p:cBhvr>
                                        <p:cTn id="23" dur="500"/>
                                        <p:tgtEl>
                                          <p:spTgt spid="13"/>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down)">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I am updating an app to a new release. I want to minimize downtime as much as possible and slowly introduce the release into production. Which </a:t>
            </a:r>
            <a:r>
              <a:rPr lang="en-US"/>
              <a:t>Traffic Manager routing </a:t>
            </a:r>
            <a:r>
              <a:rPr lang="en-US" dirty="0"/>
              <a:t>method should I use?</a:t>
            </a:r>
          </a:p>
        </p:txBody>
      </p:sp>
      <p:sp>
        <p:nvSpPr>
          <p:cNvPr id="5" name="Content Placeholder 4"/>
          <p:cNvSpPr>
            <a:spLocks noGrp="1"/>
          </p:cNvSpPr>
          <p:nvPr>
            <p:ph idx="1"/>
          </p:nvPr>
        </p:nvSpPr>
        <p:spPr/>
        <p:txBody>
          <a:bodyPr/>
          <a:lstStyle/>
          <a:p>
            <a:r>
              <a:rPr lang="en-US" dirty="0"/>
              <a:t>Weighted</a:t>
            </a:r>
          </a:p>
          <a:p>
            <a:r>
              <a:rPr lang="en-US" dirty="0"/>
              <a:t>Priority</a:t>
            </a:r>
          </a:p>
          <a:p>
            <a:r>
              <a:rPr lang="en-US" dirty="0"/>
              <a:t>Performance</a:t>
            </a:r>
          </a:p>
          <a:p>
            <a:r>
              <a:rPr lang="en-US" dirty="0"/>
              <a:t>Geographic</a:t>
            </a:r>
          </a:p>
          <a:p>
            <a:endParaRPr lang="en-US" dirty="0"/>
          </a:p>
        </p:txBody>
      </p:sp>
    </p:spTree>
    <p:extLst>
      <p:ext uri="{BB962C8B-B14F-4D97-AF65-F5344CB8AC3E}">
        <p14:creationId xmlns:p14="http://schemas.microsoft.com/office/powerpoint/2010/main" val="40262016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I am updating an app to a new release. I want to minimize downtime as much as possible and slowly introduce the release into production. Which Traffic Manager routing method should I use?</a:t>
            </a:r>
          </a:p>
        </p:txBody>
      </p:sp>
      <p:sp>
        <p:nvSpPr>
          <p:cNvPr id="5" name="Content Placeholder 4"/>
          <p:cNvSpPr>
            <a:spLocks noGrp="1"/>
          </p:cNvSpPr>
          <p:nvPr>
            <p:ph idx="1"/>
          </p:nvPr>
        </p:nvSpPr>
        <p:spPr/>
        <p:txBody>
          <a:bodyPr/>
          <a:lstStyle/>
          <a:p>
            <a:r>
              <a:rPr lang="en-US" b="1" dirty="0">
                <a:solidFill>
                  <a:srgbClr val="00B050"/>
                </a:solidFill>
              </a:rPr>
              <a:t>Weighted</a:t>
            </a:r>
          </a:p>
          <a:p>
            <a:r>
              <a:rPr lang="en-US" dirty="0"/>
              <a:t>Priority</a:t>
            </a:r>
          </a:p>
          <a:p>
            <a:r>
              <a:rPr lang="en-US" dirty="0"/>
              <a:t>Performance</a:t>
            </a:r>
          </a:p>
          <a:p>
            <a:r>
              <a:rPr lang="en-US" dirty="0"/>
              <a:t>Geographic</a:t>
            </a:r>
          </a:p>
          <a:p>
            <a:endParaRPr lang="en-US" dirty="0"/>
          </a:p>
        </p:txBody>
      </p:sp>
    </p:spTree>
    <p:extLst>
      <p:ext uri="{BB962C8B-B14F-4D97-AF65-F5344CB8AC3E}">
        <p14:creationId xmlns:p14="http://schemas.microsoft.com/office/powerpoint/2010/main" val="36015381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You've got an Azure </a:t>
            </a:r>
            <a:r>
              <a:rPr lang="en-US" dirty="0" err="1"/>
              <a:t>Vnet</a:t>
            </a:r>
            <a:r>
              <a:rPr lang="en-US" dirty="0"/>
              <a:t> in Europe and one in North America. What is the most cost effective way to connect these </a:t>
            </a:r>
            <a:r>
              <a:rPr lang="en-US" dirty="0" err="1"/>
              <a:t>vnets</a:t>
            </a:r>
            <a:r>
              <a:rPr lang="en-US" dirty="0"/>
              <a:t> so they can communicate securely?</a:t>
            </a:r>
          </a:p>
        </p:txBody>
      </p:sp>
      <p:sp>
        <p:nvSpPr>
          <p:cNvPr id="5" name="Content Placeholder 4"/>
          <p:cNvSpPr>
            <a:spLocks noGrp="1"/>
          </p:cNvSpPr>
          <p:nvPr>
            <p:ph idx="1"/>
          </p:nvPr>
        </p:nvSpPr>
        <p:spPr/>
        <p:txBody>
          <a:bodyPr/>
          <a:lstStyle/>
          <a:p>
            <a:r>
              <a:rPr lang="en-US" dirty="0" err="1"/>
              <a:t>Vnet</a:t>
            </a:r>
            <a:r>
              <a:rPr lang="en-US" dirty="0"/>
              <a:t> Peering</a:t>
            </a:r>
          </a:p>
          <a:p>
            <a:r>
              <a:rPr lang="en-US" dirty="0" err="1"/>
              <a:t>Vnet</a:t>
            </a:r>
            <a:r>
              <a:rPr lang="en-US" dirty="0"/>
              <a:t>-to-</a:t>
            </a:r>
            <a:r>
              <a:rPr lang="en-US" dirty="0" err="1"/>
              <a:t>Vnet</a:t>
            </a:r>
            <a:r>
              <a:rPr lang="en-US" dirty="0"/>
              <a:t> Connection</a:t>
            </a:r>
          </a:p>
          <a:p>
            <a:r>
              <a:rPr lang="en-US" dirty="0"/>
              <a:t>ExpressRoute</a:t>
            </a:r>
          </a:p>
          <a:p>
            <a:r>
              <a:rPr lang="en-US" dirty="0"/>
              <a:t>Connect through on-</a:t>
            </a:r>
            <a:r>
              <a:rPr lang="en-US" dirty="0" err="1"/>
              <a:t>prem</a:t>
            </a:r>
            <a:r>
              <a:rPr lang="en-US" dirty="0"/>
              <a:t> with VPNs</a:t>
            </a:r>
          </a:p>
          <a:p>
            <a:endParaRPr lang="en-US" dirty="0"/>
          </a:p>
        </p:txBody>
      </p:sp>
    </p:spTree>
    <p:extLst>
      <p:ext uri="{BB962C8B-B14F-4D97-AF65-F5344CB8AC3E}">
        <p14:creationId xmlns:p14="http://schemas.microsoft.com/office/powerpoint/2010/main" val="369642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numCol="2">
            <a:normAutofit/>
          </a:bodyPr>
          <a:lstStyle/>
          <a:p>
            <a:r>
              <a:rPr lang="en-US" dirty="0"/>
              <a:t>Networking</a:t>
            </a:r>
          </a:p>
          <a:p>
            <a:pPr lvl="1"/>
            <a:r>
              <a:rPr lang="en-US" dirty="0"/>
              <a:t>Virtual Networks</a:t>
            </a:r>
          </a:p>
          <a:p>
            <a:pPr lvl="1"/>
            <a:r>
              <a:rPr lang="en-US" dirty="0"/>
              <a:t>Network Security Groups</a:t>
            </a:r>
          </a:p>
          <a:p>
            <a:r>
              <a:rPr lang="en-US" dirty="0"/>
              <a:t>Hybrid: </a:t>
            </a:r>
          </a:p>
          <a:p>
            <a:pPr lvl="1"/>
            <a:r>
              <a:rPr lang="en-US" dirty="0"/>
              <a:t>Extend on-premises</a:t>
            </a:r>
          </a:p>
          <a:p>
            <a:pPr lvl="1"/>
            <a:r>
              <a:rPr lang="en-US" dirty="0"/>
              <a:t>VPN</a:t>
            </a:r>
          </a:p>
          <a:p>
            <a:pPr lvl="2"/>
            <a:r>
              <a:rPr lang="en-US" dirty="0"/>
              <a:t>Point-to-Site</a:t>
            </a:r>
          </a:p>
          <a:p>
            <a:pPr lvl="2"/>
            <a:r>
              <a:rPr lang="en-US" dirty="0"/>
              <a:t>Site-to-Site</a:t>
            </a:r>
          </a:p>
          <a:p>
            <a:pPr lvl="2"/>
            <a:r>
              <a:rPr lang="en-US" dirty="0"/>
              <a:t>ExpressRoute</a:t>
            </a:r>
          </a:p>
          <a:p>
            <a:pPr lvl="2"/>
            <a:endParaRPr lang="en-US" dirty="0"/>
          </a:p>
          <a:p>
            <a:pPr lvl="2"/>
            <a:endParaRPr lang="en-US" dirty="0"/>
          </a:p>
          <a:p>
            <a:r>
              <a:rPr lang="en-US" dirty="0"/>
              <a:t>Networking Services:</a:t>
            </a:r>
          </a:p>
          <a:p>
            <a:pPr lvl="1"/>
            <a:r>
              <a:rPr lang="en-US" dirty="0"/>
              <a:t>Azure Load Balancer</a:t>
            </a:r>
          </a:p>
          <a:p>
            <a:pPr lvl="1"/>
            <a:r>
              <a:rPr lang="en-US" dirty="0"/>
              <a:t>Azure Application Gateway</a:t>
            </a:r>
          </a:p>
          <a:p>
            <a:pPr lvl="1"/>
            <a:r>
              <a:rPr lang="en-US" dirty="0"/>
              <a:t>Azure Traffic Manager</a:t>
            </a:r>
          </a:p>
          <a:p>
            <a:pPr lvl="1"/>
            <a:r>
              <a:rPr lang="en-US" dirty="0"/>
              <a:t>DNS</a:t>
            </a:r>
          </a:p>
          <a:p>
            <a:pPr lvl="1"/>
            <a:r>
              <a:rPr lang="en-US" dirty="0"/>
              <a:t>DHCP</a:t>
            </a:r>
          </a:p>
          <a:p>
            <a:pPr lvl="1"/>
            <a:r>
              <a:rPr lang="en-US" dirty="0"/>
              <a:t>IP Addresses</a:t>
            </a:r>
          </a:p>
          <a:p>
            <a:pPr lvl="1"/>
            <a:r>
              <a:rPr lang="en-US" dirty="0"/>
              <a:t>UDRs</a:t>
            </a:r>
          </a:p>
          <a:p>
            <a:r>
              <a:rPr lang="en-US" b="1" dirty="0">
                <a:solidFill>
                  <a:srgbClr val="FF0000"/>
                </a:solidFill>
              </a:rPr>
              <a:t>* Bold Red text are key points</a:t>
            </a:r>
          </a:p>
        </p:txBody>
      </p:sp>
      <p:sp>
        <p:nvSpPr>
          <p:cNvPr id="5" name="Title 4">
            <a:extLst>
              <a:ext uri="{FF2B5EF4-FFF2-40B4-BE49-F238E27FC236}">
                <a16:creationId xmlns:a16="http://schemas.microsoft.com/office/drawing/2014/main" id="{D3630028-A0AC-44C7-AF51-CF55A2B5FC69}"/>
              </a:ext>
            </a:extLst>
          </p:cNvPr>
          <p:cNvSpPr>
            <a:spLocks noGrp="1"/>
          </p:cNvSpPr>
          <p:nvPr>
            <p:ph type="title"/>
          </p:nvPr>
        </p:nvSpPr>
        <p:spPr/>
        <p:txBody>
          <a:bodyPr/>
          <a:lstStyle/>
          <a:p>
            <a:r>
              <a:rPr lang="en-US" dirty="0"/>
              <a:t>What is Azure Networking?</a:t>
            </a:r>
          </a:p>
        </p:txBody>
      </p:sp>
    </p:spTree>
    <p:extLst>
      <p:ext uri="{BB962C8B-B14F-4D97-AF65-F5344CB8AC3E}">
        <p14:creationId xmlns:p14="http://schemas.microsoft.com/office/powerpoint/2010/main" val="1982139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You've got an Azure </a:t>
            </a:r>
            <a:r>
              <a:rPr lang="en-US" dirty="0" err="1"/>
              <a:t>Vnet</a:t>
            </a:r>
            <a:r>
              <a:rPr lang="en-US" dirty="0"/>
              <a:t> in Europe and one in North America. What is the most cost effective way to connect these </a:t>
            </a:r>
            <a:r>
              <a:rPr lang="en-US" dirty="0" err="1"/>
              <a:t>vnets</a:t>
            </a:r>
            <a:r>
              <a:rPr lang="en-US" dirty="0"/>
              <a:t> so they can communicate securely?</a:t>
            </a:r>
          </a:p>
        </p:txBody>
      </p:sp>
      <p:sp>
        <p:nvSpPr>
          <p:cNvPr id="5" name="Content Placeholder 4"/>
          <p:cNvSpPr>
            <a:spLocks noGrp="1"/>
          </p:cNvSpPr>
          <p:nvPr>
            <p:ph idx="1"/>
          </p:nvPr>
        </p:nvSpPr>
        <p:spPr/>
        <p:txBody>
          <a:bodyPr/>
          <a:lstStyle/>
          <a:p>
            <a:r>
              <a:rPr lang="en-US" dirty="0" err="1"/>
              <a:t>Vnet</a:t>
            </a:r>
            <a:r>
              <a:rPr lang="en-US" dirty="0"/>
              <a:t> Peering</a:t>
            </a:r>
          </a:p>
          <a:p>
            <a:r>
              <a:rPr lang="en-US" b="1" dirty="0" err="1">
                <a:solidFill>
                  <a:srgbClr val="00B050"/>
                </a:solidFill>
              </a:rPr>
              <a:t>Vnet</a:t>
            </a:r>
            <a:r>
              <a:rPr lang="en-US" b="1" dirty="0">
                <a:solidFill>
                  <a:srgbClr val="00B050"/>
                </a:solidFill>
              </a:rPr>
              <a:t>-to-</a:t>
            </a:r>
            <a:r>
              <a:rPr lang="en-US" b="1" dirty="0" err="1">
                <a:solidFill>
                  <a:srgbClr val="00B050"/>
                </a:solidFill>
              </a:rPr>
              <a:t>Vnet</a:t>
            </a:r>
            <a:r>
              <a:rPr lang="en-US" b="1" dirty="0">
                <a:solidFill>
                  <a:srgbClr val="00B050"/>
                </a:solidFill>
              </a:rPr>
              <a:t> Connection</a:t>
            </a:r>
          </a:p>
          <a:p>
            <a:r>
              <a:rPr lang="en-US" dirty="0"/>
              <a:t>ExpressRoute</a:t>
            </a:r>
          </a:p>
          <a:p>
            <a:r>
              <a:rPr lang="en-US" dirty="0"/>
              <a:t>Connect through on-</a:t>
            </a:r>
            <a:r>
              <a:rPr lang="en-US" dirty="0" err="1"/>
              <a:t>prem</a:t>
            </a:r>
            <a:r>
              <a:rPr lang="en-US" dirty="0"/>
              <a:t> with VPNs</a:t>
            </a:r>
          </a:p>
          <a:p>
            <a:endParaRPr lang="en-US" dirty="0"/>
          </a:p>
        </p:txBody>
      </p:sp>
    </p:spTree>
    <p:extLst>
      <p:ext uri="{BB962C8B-B14F-4D97-AF65-F5344CB8AC3E}">
        <p14:creationId xmlns:p14="http://schemas.microsoft.com/office/powerpoint/2010/main" val="22916083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I have 25 IIS websites that I want to host in Azure. Each has a separate domain. Some require https and some require cookie based session affinity. At a minimum, what will I need?</a:t>
            </a:r>
          </a:p>
        </p:txBody>
      </p:sp>
      <p:sp>
        <p:nvSpPr>
          <p:cNvPr id="5" name="Content Placeholder 4"/>
          <p:cNvSpPr>
            <a:spLocks noGrp="1"/>
          </p:cNvSpPr>
          <p:nvPr>
            <p:ph idx="1"/>
          </p:nvPr>
        </p:nvSpPr>
        <p:spPr/>
        <p:txBody>
          <a:bodyPr/>
          <a:lstStyle/>
          <a:p>
            <a:r>
              <a:rPr lang="en-US" dirty="0"/>
              <a:t>2 Public IP Addresses</a:t>
            </a:r>
          </a:p>
          <a:p>
            <a:r>
              <a:rPr lang="en-US" dirty="0"/>
              <a:t>25 Application Gateways</a:t>
            </a:r>
          </a:p>
          <a:p>
            <a:r>
              <a:rPr lang="en-US" dirty="0"/>
              <a:t>25 Application Gateway Instances</a:t>
            </a:r>
          </a:p>
          <a:p>
            <a:r>
              <a:rPr lang="en-US" dirty="0"/>
              <a:t>2 Application Gateways</a:t>
            </a:r>
          </a:p>
          <a:p>
            <a:r>
              <a:rPr lang="en-US" dirty="0"/>
              <a:t>25 Public IP Addresses</a:t>
            </a:r>
          </a:p>
        </p:txBody>
      </p:sp>
    </p:spTree>
    <p:extLst>
      <p:ext uri="{BB962C8B-B14F-4D97-AF65-F5344CB8AC3E}">
        <p14:creationId xmlns:p14="http://schemas.microsoft.com/office/powerpoint/2010/main" val="7884964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I have 25 IIS websites that I want to host in Azure. Each has a separate domain. Some require https and some require cookie based session affinity. At a minimum, what will I need?</a:t>
            </a:r>
          </a:p>
        </p:txBody>
      </p:sp>
      <p:sp>
        <p:nvSpPr>
          <p:cNvPr id="5" name="Content Placeholder 4"/>
          <p:cNvSpPr>
            <a:spLocks noGrp="1"/>
          </p:cNvSpPr>
          <p:nvPr>
            <p:ph idx="1"/>
          </p:nvPr>
        </p:nvSpPr>
        <p:spPr/>
        <p:txBody>
          <a:bodyPr/>
          <a:lstStyle/>
          <a:p>
            <a:r>
              <a:rPr lang="en-US" dirty="0"/>
              <a:t>2 Public IP Addresses</a:t>
            </a:r>
          </a:p>
          <a:p>
            <a:r>
              <a:rPr lang="en-US" dirty="0"/>
              <a:t>25 Application Gateways</a:t>
            </a:r>
          </a:p>
          <a:p>
            <a:r>
              <a:rPr lang="en-US" dirty="0"/>
              <a:t>25 Application Gateway Instances</a:t>
            </a:r>
          </a:p>
          <a:p>
            <a:r>
              <a:rPr lang="en-US" b="1" dirty="0">
                <a:solidFill>
                  <a:srgbClr val="00B050"/>
                </a:solidFill>
              </a:rPr>
              <a:t>2 Application Gateways</a:t>
            </a:r>
          </a:p>
          <a:p>
            <a:r>
              <a:rPr lang="en-US" dirty="0"/>
              <a:t>25 Public IP Addresses</a:t>
            </a:r>
          </a:p>
        </p:txBody>
      </p:sp>
    </p:spTree>
    <p:extLst>
      <p:ext uri="{BB962C8B-B14F-4D97-AF65-F5344CB8AC3E}">
        <p14:creationId xmlns:p14="http://schemas.microsoft.com/office/powerpoint/2010/main" val="38646791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Clients outside of Azure access my VM by IP address. I’ve maxed out my static Public IP addresses for the subscription and I occasionally need to turn the VM off. What is the most cost effective alternative?</a:t>
            </a:r>
          </a:p>
        </p:txBody>
      </p:sp>
      <p:sp>
        <p:nvSpPr>
          <p:cNvPr id="5" name="Content Placeholder 4"/>
          <p:cNvSpPr>
            <a:spLocks noGrp="1"/>
          </p:cNvSpPr>
          <p:nvPr>
            <p:ph idx="1"/>
          </p:nvPr>
        </p:nvSpPr>
        <p:spPr/>
        <p:txBody>
          <a:bodyPr/>
          <a:lstStyle/>
          <a:p>
            <a:r>
              <a:rPr lang="en-US" dirty="0"/>
              <a:t>Private Static IP address and a Dynamic Public IP address</a:t>
            </a:r>
          </a:p>
          <a:p>
            <a:r>
              <a:rPr lang="en-US" dirty="0"/>
              <a:t>Application Gateway with Dynamic Public IP address</a:t>
            </a:r>
          </a:p>
          <a:p>
            <a:r>
              <a:rPr lang="en-US" dirty="0"/>
              <a:t>VPN with a Dynamic Public IP address</a:t>
            </a:r>
          </a:p>
          <a:p>
            <a:r>
              <a:rPr lang="en-US" dirty="0"/>
              <a:t>Load Balancer with Dynamic Public IP address</a:t>
            </a:r>
          </a:p>
          <a:p>
            <a:r>
              <a:rPr lang="en-US" dirty="0"/>
              <a:t>Never turn off the VM</a:t>
            </a:r>
          </a:p>
        </p:txBody>
      </p:sp>
    </p:spTree>
    <p:extLst>
      <p:ext uri="{BB962C8B-B14F-4D97-AF65-F5344CB8AC3E}">
        <p14:creationId xmlns:p14="http://schemas.microsoft.com/office/powerpoint/2010/main" val="24856692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Clients outside of Azure access my VM by IP address. I’ve maxed out my static Public IP addresses for the subscription and I occasionally need to turn the VM off. What is the most cost effective alternative?</a:t>
            </a:r>
          </a:p>
        </p:txBody>
      </p:sp>
      <p:sp>
        <p:nvSpPr>
          <p:cNvPr id="5" name="Content Placeholder 4"/>
          <p:cNvSpPr>
            <a:spLocks noGrp="1"/>
          </p:cNvSpPr>
          <p:nvPr>
            <p:ph idx="1"/>
          </p:nvPr>
        </p:nvSpPr>
        <p:spPr/>
        <p:txBody>
          <a:bodyPr/>
          <a:lstStyle/>
          <a:p>
            <a:r>
              <a:rPr lang="en-US" dirty="0"/>
              <a:t>Private Static IP address and a Dynamic Public IP address</a:t>
            </a:r>
          </a:p>
          <a:p>
            <a:r>
              <a:rPr lang="en-US" dirty="0"/>
              <a:t>Application Gateway with Dynamic Public IP address</a:t>
            </a:r>
          </a:p>
          <a:p>
            <a:r>
              <a:rPr lang="en-US" dirty="0"/>
              <a:t>VPN with a Dynamic Public IP address</a:t>
            </a:r>
          </a:p>
          <a:p>
            <a:r>
              <a:rPr lang="en-US" b="1" dirty="0">
                <a:solidFill>
                  <a:srgbClr val="00B050"/>
                </a:solidFill>
              </a:rPr>
              <a:t>Load Balancer with Dynamic Public IP address</a:t>
            </a:r>
          </a:p>
          <a:p>
            <a:r>
              <a:rPr lang="en-US" dirty="0"/>
              <a:t>Never turn off the VM</a:t>
            </a:r>
          </a:p>
        </p:txBody>
      </p:sp>
    </p:spTree>
    <p:extLst>
      <p:ext uri="{BB962C8B-B14F-4D97-AF65-F5344CB8AC3E}">
        <p14:creationId xmlns:p14="http://schemas.microsoft.com/office/powerpoint/2010/main" val="14228951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7058" dirty="0"/>
              <a:t>70-535 Azure Skill Up</a:t>
            </a:r>
          </a:p>
        </p:txBody>
      </p:sp>
      <p:sp>
        <p:nvSpPr>
          <p:cNvPr id="4" name="Text Placeholder 3"/>
          <p:cNvSpPr>
            <a:spLocks noGrp="1"/>
          </p:cNvSpPr>
          <p:nvPr>
            <p:ph type="body" sz="quarter" idx="11"/>
          </p:nvPr>
        </p:nvSpPr>
        <p:spPr>
          <a:xfrm>
            <a:off x="269244" y="1785555"/>
            <a:ext cx="9576620" cy="6518964"/>
          </a:xfrm>
        </p:spPr>
        <p:txBody>
          <a:bodyPr/>
          <a:lstStyle/>
          <a:p>
            <a:pPr marL="560241" indent="-560241">
              <a:buFont typeface="Arial" panose="020B0604020202020204" pitchFamily="34" charset="0"/>
              <a:buChar char="•"/>
            </a:pPr>
            <a:r>
              <a:rPr lang="en-US" sz="3995" dirty="0"/>
              <a:t>Free Test Prep Voucher:</a:t>
            </a:r>
          </a:p>
          <a:p>
            <a:r>
              <a:rPr lang="en-US" sz="3995" dirty="0"/>
              <a:t>skillupmsft@microsoft.com</a:t>
            </a:r>
            <a:br>
              <a:rPr lang="en-US" sz="3995" dirty="0"/>
            </a:br>
            <a:endParaRPr lang="en-US" sz="3995" dirty="0"/>
          </a:p>
          <a:p>
            <a:pPr marL="560241" indent="-560241">
              <a:buFont typeface="Arial" panose="020B0604020202020204" pitchFamily="34" charset="0"/>
              <a:buChar char="•"/>
            </a:pPr>
            <a:r>
              <a:rPr lang="en-US" dirty="0"/>
              <a:t>50% Azure Exam Voucher</a:t>
            </a:r>
          </a:p>
          <a:p>
            <a:pPr lvl="1"/>
            <a:r>
              <a:rPr lang="en-US" dirty="0"/>
              <a:t>Delivered by email after event</a:t>
            </a:r>
          </a:p>
          <a:p>
            <a:pPr lvl="1"/>
            <a:endParaRPr lang="en-US" dirty="0"/>
          </a:p>
          <a:p>
            <a:pPr marL="560241" indent="-560241">
              <a:buFont typeface="Arial" panose="020B0604020202020204" pitchFamily="34" charset="0"/>
              <a:buChar char="•"/>
            </a:pPr>
            <a:r>
              <a:rPr lang="en-US" sz="3995" dirty="0"/>
              <a:t>Post Event Eval:</a:t>
            </a:r>
          </a:p>
          <a:p>
            <a:r>
              <a:rPr lang="en-US" sz="3995" dirty="0"/>
              <a:t>https://tinyurl.com/535NC64</a:t>
            </a:r>
          </a:p>
          <a:p>
            <a:pPr lvl="1"/>
            <a:endParaRPr lang="en-US" dirty="0"/>
          </a:p>
          <a:p>
            <a:pPr marL="560241" indent="-560241">
              <a:buFont typeface="Arial" panose="020B0604020202020204" pitchFamily="34" charset="0"/>
              <a:buChar char="•"/>
            </a:pPr>
            <a:endParaRPr lang="en-US" sz="3995" dirty="0"/>
          </a:p>
          <a:p>
            <a:pPr marL="560241" indent="-560241">
              <a:buFont typeface="Arial" panose="020B0604020202020204" pitchFamily="34" charset="0"/>
              <a:buChar char="•"/>
            </a:pPr>
            <a:endParaRPr lang="en-US" sz="3995" dirty="0"/>
          </a:p>
        </p:txBody>
      </p:sp>
    </p:spTree>
    <p:extLst>
      <p:ext uri="{BB962C8B-B14F-4D97-AF65-F5344CB8AC3E}">
        <p14:creationId xmlns:p14="http://schemas.microsoft.com/office/powerpoint/2010/main" val="3574606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Networking: Virtual Networks</a:t>
            </a:r>
          </a:p>
        </p:txBody>
      </p:sp>
      <p:sp>
        <p:nvSpPr>
          <p:cNvPr id="3" name="Content Placeholder 2"/>
          <p:cNvSpPr>
            <a:spLocks noGrp="1"/>
          </p:cNvSpPr>
          <p:nvPr>
            <p:ph idx="1"/>
          </p:nvPr>
        </p:nvSpPr>
        <p:spPr/>
        <p:txBody>
          <a:bodyPr>
            <a:normAutofit fontScale="55000" lnSpcReduction="20000"/>
          </a:bodyPr>
          <a:lstStyle/>
          <a:p>
            <a:r>
              <a:rPr lang="en-US" dirty="0"/>
              <a:t>Isolated</a:t>
            </a:r>
          </a:p>
          <a:p>
            <a:r>
              <a:rPr lang="en-US" dirty="0"/>
              <a:t>50/500 Virtual Networks per Region per Subscription</a:t>
            </a:r>
          </a:p>
          <a:p>
            <a:r>
              <a:rPr lang="en-US" b="1" dirty="0">
                <a:solidFill>
                  <a:srgbClr val="FF0000"/>
                </a:solidFill>
              </a:rPr>
              <a:t>Up to 500K Concurrent TCP connections per VM</a:t>
            </a:r>
          </a:p>
          <a:p>
            <a:r>
              <a:rPr lang="en-US" dirty="0"/>
              <a:t>Up to 1000 Subnets. Special: </a:t>
            </a:r>
            <a:r>
              <a:rPr lang="en-US" dirty="0" err="1"/>
              <a:t>GatewaySubnet</a:t>
            </a:r>
            <a:endParaRPr lang="en-US" dirty="0"/>
          </a:p>
          <a:p>
            <a:r>
              <a:rPr lang="en-US" dirty="0"/>
              <a:t>300/10,000 NICs per region per sub</a:t>
            </a:r>
          </a:p>
          <a:p>
            <a:r>
              <a:rPr lang="en-US" dirty="0"/>
              <a:t>Internet Connected by default</a:t>
            </a:r>
          </a:p>
          <a:p>
            <a:r>
              <a:rPr lang="en-US" dirty="0"/>
              <a:t>Connectivity – to each other via Peering, or to on-</a:t>
            </a:r>
            <a:r>
              <a:rPr lang="en-US" dirty="0" err="1"/>
              <a:t>prem</a:t>
            </a:r>
            <a:r>
              <a:rPr lang="en-US" dirty="0"/>
              <a:t> via VPN, ExpressRoute</a:t>
            </a:r>
          </a:p>
          <a:p>
            <a:r>
              <a:rPr lang="en-US" dirty="0"/>
              <a:t>Bound to a single region</a:t>
            </a:r>
          </a:p>
          <a:p>
            <a:r>
              <a:rPr lang="en-US" dirty="0"/>
              <a:t>Use Public IP address Ranges and Private IP Address ranges</a:t>
            </a:r>
          </a:p>
          <a:p>
            <a:r>
              <a:rPr lang="en-US" dirty="0"/>
              <a:t>Some IP address Ranges are not allowed:</a:t>
            </a:r>
          </a:p>
          <a:p>
            <a:pPr lvl="1"/>
            <a:r>
              <a:rPr lang="en-US" dirty="0"/>
              <a:t>224.0.0.0/4 (Multicast)</a:t>
            </a:r>
          </a:p>
          <a:p>
            <a:pPr lvl="1"/>
            <a:r>
              <a:rPr lang="en-US" dirty="0"/>
              <a:t>255.255.255.255/32 (Broadcast)</a:t>
            </a:r>
          </a:p>
          <a:p>
            <a:pPr lvl="1"/>
            <a:r>
              <a:rPr lang="en-US" dirty="0"/>
              <a:t>127.0.0.0/8 (loopback)</a:t>
            </a:r>
          </a:p>
          <a:p>
            <a:pPr lvl="1"/>
            <a:r>
              <a:rPr lang="en-US" dirty="0"/>
              <a:t>169.254.0.0/16 (link-local)</a:t>
            </a:r>
          </a:p>
          <a:p>
            <a:pPr lvl="1"/>
            <a:r>
              <a:rPr lang="en-US" dirty="0"/>
              <a:t>168.63.129.16/32 (Internal DNS)</a:t>
            </a:r>
          </a:p>
          <a:p>
            <a:pPr lvl="1"/>
            <a:r>
              <a:rPr lang="en-US" dirty="0">
                <a:hlinkClick r:id="rId3"/>
              </a:rPr>
              <a:t>https://docs.microsoft.com/en-us/azure/virtual-network/virtual-networks-public-ip-within-vnet</a:t>
            </a:r>
            <a:endParaRPr lang="en-US" dirty="0"/>
          </a:p>
          <a:p>
            <a:pPr lvl="1"/>
            <a:endParaRPr lang="en-US" dirty="0"/>
          </a:p>
          <a:p>
            <a:pPr lvl="1"/>
            <a:endParaRPr lang="en-US" dirty="0"/>
          </a:p>
          <a:p>
            <a:endParaRPr lang="en-US" dirty="0"/>
          </a:p>
        </p:txBody>
      </p:sp>
    </p:spTree>
    <p:extLst>
      <p:ext uri="{BB962C8B-B14F-4D97-AF65-F5344CB8AC3E}">
        <p14:creationId xmlns:p14="http://schemas.microsoft.com/office/powerpoint/2010/main" val="1150052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Networking: Virtual Networks</a:t>
            </a:r>
          </a:p>
        </p:txBody>
      </p:sp>
      <p:sp>
        <p:nvSpPr>
          <p:cNvPr id="7" name="Text Placeholder 6"/>
          <p:cNvSpPr>
            <a:spLocks noGrp="1"/>
          </p:cNvSpPr>
          <p:nvPr>
            <p:ph type="body" idx="1"/>
          </p:nvPr>
        </p:nvSpPr>
        <p:spPr>
          <a:xfrm>
            <a:off x="839788" y="987484"/>
            <a:ext cx="5157787" cy="823912"/>
          </a:xfrm>
        </p:spPr>
        <p:txBody>
          <a:bodyPr/>
          <a:lstStyle/>
          <a:p>
            <a:r>
              <a:rPr lang="en-US" dirty="0" err="1"/>
              <a:t>VNet</a:t>
            </a:r>
            <a:r>
              <a:rPr lang="en-US" dirty="0"/>
              <a:t> properties</a:t>
            </a:r>
          </a:p>
        </p:txBody>
      </p:sp>
      <p:graphicFrame>
        <p:nvGraphicFramePr>
          <p:cNvPr id="11" name="Content Placeholder 10"/>
          <p:cNvGraphicFramePr>
            <a:graphicFrameLocks noGrp="1"/>
          </p:cNvGraphicFramePr>
          <p:nvPr>
            <p:ph sz="half" idx="2"/>
            <p:extLst>
              <p:ext uri="{D42A27DB-BD31-4B8C-83A1-F6EECF244321}">
                <p14:modId xmlns:p14="http://schemas.microsoft.com/office/powerpoint/2010/main" val="3596045041"/>
              </p:ext>
            </p:extLst>
          </p:nvPr>
        </p:nvGraphicFramePr>
        <p:xfrm>
          <a:off x="6097588" y="1841938"/>
          <a:ext cx="5968287" cy="5041329"/>
        </p:xfrm>
        <a:graphic>
          <a:graphicData uri="http://schemas.openxmlformats.org/drawingml/2006/table">
            <a:tbl>
              <a:tblPr/>
              <a:tblGrid>
                <a:gridCol w="1291184">
                  <a:extLst>
                    <a:ext uri="{9D8B030D-6E8A-4147-A177-3AD203B41FA5}">
                      <a16:colId xmlns:a16="http://schemas.microsoft.com/office/drawing/2014/main" val="3474514573"/>
                    </a:ext>
                  </a:extLst>
                </a:gridCol>
                <a:gridCol w="1902373">
                  <a:extLst>
                    <a:ext uri="{9D8B030D-6E8A-4147-A177-3AD203B41FA5}">
                      <a16:colId xmlns:a16="http://schemas.microsoft.com/office/drawing/2014/main" val="3191718317"/>
                    </a:ext>
                  </a:extLst>
                </a:gridCol>
                <a:gridCol w="2774730">
                  <a:extLst>
                    <a:ext uri="{9D8B030D-6E8A-4147-A177-3AD203B41FA5}">
                      <a16:colId xmlns:a16="http://schemas.microsoft.com/office/drawing/2014/main" val="3247430852"/>
                    </a:ext>
                  </a:extLst>
                </a:gridCol>
              </a:tblGrid>
              <a:tr h="332460">
                <a:tc>
                  <a:txBody>
                    <a:bodyPr/>
                    <a:lstStyle/>
                    <a:p>
                      <a:pPr marL="0" marR="0" fontAlgn="t">
                        <a:spcBef>
                          <a:spcPts val="0"/>
                        </a:spcBef>
                        <a:spcAft>
                          <a:spcPts val="0"/>
                        </a:spcAft>
                      </a:pPr>
                      <a:r>
                        <a:rPr lang="en-US" sz="1200">
                          <a:solidFill>
                            <a:srgbClr val="D5D5D5"/>
                          </a:solidFill>
                          <a:effectLst/>
                          <a:latin typeface="segoe-ui_semibold"/>
                        </a:rPr>
                        <a:t>Property</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semibold"/>
                        </a:rPr>
                        <a:t>Description</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semibold"/>
                        </a:rPr>
                        <a:t>Constraints</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803770746"/>
                  </a:ext>
                </a:extLst>
              </a:tr>
              <a:tr h="1158270">
                <a:tc>
                  <a:txBody>
                    <a:bodyPr/>
                    <a:lstStyle/>
                    <a:p>
                      <a:pPr marL="0" marR="0" fontAlgn="t">
                        <a:spcBef>
                          <a:spcPts val="0"/>
                        </a:spcBef>
                        <a:spcAft>
                          <a:spcPts val="0"/>
                        </a:spcAft>
                      </a:pPr>
                      <a:r>
                        <a:rPr lang="en-US" sz="1200" b="1" dirty="0">
                          <a:solidFill>
                            <a:srgbClr val="D5D5D5"/>
                          </a:solidFill>
                          <a:effectLst/>
                          <a:latin typeface="segoe-ui_bold"/>
                        </a:rPr>
                        <a:t>name</a:t>
                      </a:r>
                      <a:endParaRPr lang="en-US" sz="1200" dirty="0">
                        <a:solidFill>
                          <a:srgbClr val="D5D5D5"/>
                        </a:solidFill>
                        <a:effectLst/>
                        <a:latin typeface="segoe-ui_bold"/>
                      </a:endParaRP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Subnet name</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String of up to 80 characters. May contain letters, numbers, underscore, periods, or hyphens. Must start with a letter or number. Must end with a letter, number, or underscore. Can contains upper or lower case letters.</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352461268"/>
                  </a:ext>
                </a:extLst>
              </a:tr>
              <a:tr h="539463">
                <a:tc>
                  <a:txBody>
                    <a:bodyPr/>
                    <a:lstStyle/>
                    <a:p>
                      <a:pPr marL="0" marR="0" fontAlgn="t">
                        <a:spcBef>
                          <a:spcPts val="0"/>
                        </a:spcBef>
                        <a:spcAft>
                          <a:spcPts val="0"/>
                        </a:spcAft>
                      </a:pPr>
                      <a:r>
                        <a:rPr lang="en-US" sz="1200" b="1">
                          <a:solidFill>
                            <a:srgbClr val="D5D5D5"/>
                          </a:solidFill>
                          <a:effectLst/>
                          <a:latin typeface="segoe-ui_bold"/>
                        </a:rPr>
                        <a:t>location</a:t>
                      </a:r>
                      <a:endParaRPr lang="en-US" sz="1200">
                        <a:solidFill>
                          <a:srgbClr val="D5D5D5"/>
                        </a:solidFill>
                        <a:effectLst/>
                        <a:latin typeface="segoe-ui_bold"/>
                      </a:endParaRP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Azure location (also referred to as region).</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Must be one of the valid Azure locations.</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808037165"/>
                  </a:ext>
                </a:extLst>
              </a:tr>
              <a:tr h="746468">
                <a:tc>
                  <a:txBody>
                    <a:bodyPr/>
                    <a:lstStyle/>
                    <a:p>
                      <a:pPr marL="0" marR="0" fontAlgn="t">
                        <a:spcBef>
                          <a:spcPts val="0"/>
                        </a:spcBef>
                        <a:spcAft>
                          <a:spcPts val="0"/>
                        </a:spcAft>
                      </a:pPr>
                      <a:r>
                        <a:rPr lang="en-US" sz="1200" b="1">
                          <a:solidFill>
                            <a:srgbClr val="D5D5D5"/>
                          </a:solidFill>
                          <a:effectLst/>
                          <a:latin typeface="segoe-ui_bold"/>
                        </a:rPr>
                        <a:t>addressPrefix</a:t>
                      </a:r>
                      <a:endParaRPr lang="en-US" sz="1200">
                        <a:solidFill>
                          <a:srgbClr val="D5D5D5"/>
                        </a:solidFill>
                        <a:effectLst/>
                        <a:latin typeface="segoe-ui_bold"/>
                      </a:endParaRP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Single address prefix that make up the subnet in CIDR notation</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Must be a single CIDR block that is part of one of the VNet's address spaces.</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3307204360"/>
                  </a:ext>
                </a:extLst>
              </a:tr>
              <a:tr h="746468">
                <a:tc>
                  <a:txBody>
                    <a:bodyPr/>
                    <a:lstStyle/>
                    <a:p>
                      <a:pPr marL="0" marR="0" fontAlgn="t">
                        <a:spcBef>
                          <a:spcPts val="0"/>
                        </a:spcBef>
                        <a:spcAft>
                          <a:spcPts val="0"/>
                        </a:spcAft>
                      </a:pPr>
                      <a:r>
                        <a:rPr lang="en-US" sz="1200" b="1">
                          <a:solidFill>
                            <a:srgbClr val="D5D5D5"/>
                          </a:solidFill>
                          <a:effectLst/>
                          <a:latin typeface="segoe-ui_bold"/>
                        </a:rPr>
                        <a:t>networkSecurityGroup</a:t>
                      </a:r>
                      <a:endParaRPr lang="en-US" sz="1200">
                        <a:solidFill>
                          <a:srgbClr val="D5D5D5"/>
                        </a:solidFill>
                        <a:effectLst/>
                        <a:latin typeface="segoe-ui_bold"/>
                      </a:endParaRP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NSG applied to the subnet</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effectLst/>
                          <a:latin typeface="Calibri" panose="020F0502020204030204" pitchFamily="34" charset="0"/>
                        </a:rPr>
                        <a:t> </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952298209"/>
                  </a:ext>
                </a:extLst>
              </a:tr>
              <a:tr h="539463">
                <a:tc>
                  <a:txBody>
                    <a:bodyPr/>
                    <a:lstStyle/>
                    <a:p>
                      <a:pPr marL="0" marR="0" fontAlgn="t">
                        <a:spcBef>
                          <a:spcPts val="0"/>
                        </a:spcBef>
                        <a:spcAft>
                          <a:spcPts val="0"/>
                        </a:spcAft>
                      </a:pPr>
                      <a:r>
                        <a:rPr lang="en-US" sz="1200" b="1">
                          <a:solidFill>
                            <a:srgbClr val="D5D5D5"/>
                          </a:solidFill>
                          <a:effectLst/>
                          <a:latin typeface="segoe-ui_bold"/>
                        </a:rPr>
                        <a:t>routeTable</a:t>
                      </a:r>
                      <a:endParaRPr lang="en-US" sz="1200">
                        <a:solidFill>
                          <a:srgbClr val="D5D5D5"/>
                        </a:solidFill>
                        <a:effectLst/>
                        <a:latin typeface="segoe-ui_bold"/>
                      </a:endParaRP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Route table applied to the subnet</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effectLst/>
                          <a:latin typeface="Calibri" panose="020F0502020204030204" pitchFamily="34" charset="0"/>
                        </a:rPr>
                        <a:t> </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449412829"/>
                  </a:ext>
                </a:extLst>
              </a:tr>
              <a:tr h="953471">
                <a:tc>
                  <a:txBody>
                    <a:bodyPr/>
                    <a:lstStyle/>
                    <a:p>
                      <a:pPr marL="0" marR="0" fontAlgn="t">
                        <a:spcBef>
                          <a:spcPts val="0"/>
                        </a:spcBef>
                        <a:spcAft>
                          <a:spcPts val="0"/>
                        </a:spcAft>
                      </a:pPr>
                      <a:r>
                        <a:rPr lang="en-US" sz="1200" b="1">
                          <a:solidFill>
                            <a:srgbClr val="D5D5D5"/>
                          </a:solidFill>
                          <a:effectLst/>
                          <a:latin typeface="segoe-ui_bold"/>
                        </a:rPr>
                        <a:t>ipConfigurations</a:t>
                      </a:r>
                      <a:endParaRPr lang="en-US" sz="1200">
                        <a:solidFill>
                          <a:srgbClr val="D5D5D5"/>
                        </a:solidFill>
                        <a:effectLst/>
                        <a:latin typeface="segoe-ui_bold"/>
                      </a:endParaRP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Collection of IP configuration objects used by NICs connected to the subnet</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effectLst/>
                          <a:latin typeface="Calibri" panose="020F0502020204030204" pitchFamily="34" charset="0"/>
                        </a:rPr>
                        <a:t> </a:t>
                      </a:r>
                    </a:p>
                  </a:txBody>
                  <a:tcPr marL="43128" marR="43128" marT="43128" marB="43128">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564759040"/>
                  </a:ext>
                </a:extLst>
              </a:tr>
            </a:tbl>
          </a:graphicData>
        </a:graphic>
      </p:graphicFrame>
      <p:sp>
        <p:nvSpPr>
          <p:cNvPr id="9" name="Text Placeholder 8"/>
          <p:cNvSpPr>
            <a:spLocks noGrp="1"/>
          </p:cNvSpPr>
          <p:nvPr>
            <p:ph type="body" sz="quarter" idx="3"/>
          </p:nvPr>
        </p:nvSpPr>
        <p:spPr>
          <a:xfrm>
            <a:off x="6172200" y="1018026"/>
            <a:ext cx="5183188" cy="823912"/>
          </a:xfrm>
        </p:spPr>
        <p:txBody>
          <a:bodyPr/>
          <a:lstStyle/>
          <a:p>
            <a:r>
              <a:rPr lang="en-US" dirty="0"/>
              <a:t>Subnet Properties</a:t>
            </a:r>
          </a:p>
        </p:txBody>
      </p:sp>
      <p:graphicFrame>
        <p:nvGraphicFramePr>
          <p:cNvPr id="4" name="Table 3"/>
          <p:cNvGraphicFramePr>
            <a:graphicFrameLocks noGrp="1"/>
          </p:cNvGraphicFramePr>
          <p:nvPr>
            <p:extLst>
              <p:ext uri="{D42A27DB-BD31-4B8C-83A1-F6EECF244321}">
                <p14:modId xmlns:p14="http://schemas.microsoft.com/office/powerpoint/2010/main" val="1228971625"/>
              </p:ext>
            </p:extLst>
          </p:nvPr>
        </p:nvGraphicFramePr>
        <p:xfrm>
          <a:off x="126124" y="1841937"/>
          <a:ext cx="5675586" cy="5016062"/>
        </p:xfrm>
        <a:graphic>
          <a:graphicData uri="http://schemas.openxmlformats.org/drawingml/2006/table">
            <a:tbl>
              <a:tblPr/>
              <a:tblGrid>
                <a:gridCol w="1072055">
                  <a:extLst>
                    <a:ext uri="{9D8B030D-6E8A-4147-A177-3AD203B41FA5}">
                      <a16:colId xmlns:a16="http://schemas.microsoft.com/office/drawing/2014/main" val="657358434"/>
                    </a:ext>
                  </a:extLst>
                </a:gridCol>
                <a:gridCol w="1965435">
                  <a:extLst>
                    <a:ext uri="{9D8B030D-6E8A-4147-A177-3AD203B41FA5}">
                      <a16:colId xmlns:a16="http://schemas.microsoft.com/office/drawing/2014/main" val="1697970962"/>
                    </a:ext>
                  </a:extLst>
                </a:gridCol>
                <a:gridCol w="2638096">
                  <a:extLst>
                    <a:ext uri="{9D8B030D-6E8A-4147-A177-3AD203B41FA5}">
                      <a16:colId xmlns:a16="http://schemas.microsoft.com/office/drawing/2014/main" val="2753200378"/>
                    </a:ext>
                  </a:extLst>
                </a:gridCol>
              </a:tblGrid>
              <a:tr h="295468">
                <a:tc>
                  <a:txBody>
                    <a:bodyPr/>
                    <a:lstStyle/>
                    <a:p>
                      <a:pPr marL="0" marR="0" fontAlgn="t">
                        <a:spcBef>
                          <a:spcPts val="0"/>
                        </a:spcBef>
                        <a:spcAft>
                          <a:spcPts val="0"/>
                        </a:spcAft>
                      </a:pPr>
                      <a:r>
                        <a:rPr lang="en-US" sz="1200">
                          <a:solidFill>
                            <a:srgbClr val="D5D5D5"/>
                          </a:solidFill>
                          <a:effectLst/>
                          <a:latin typeface="segoe-ui_semibold"/>
                        </a:rPr>
                        <a:t>Property</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semibold"/>
                        </a:rPr>
                        <a:t>Description</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semibold"/>
                        </a:rPr>
                        <a:t>Constraints</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04550851"/>
                  </a:ext>
                </a:extLst>
              </a:tr>
              <a:tr h="1202480">
                <a:tc>
                  <a:txBody>
                    <a:bodyPr/>
                    <a:lstStyle/>
                    <a:p>
                      <a:pPr marL="0" marR="0" fontAlgn="t">
                        <a:spcBef>
                          <a:spcPts val="0"/>
                        </a:spcBef>
                        <a:spcAft>
                          <a:spcPts val="0"/>
                        </a:spcAft>
                      </a:pPr>
                      <a:r>
                        <a:rPr lang="en-US" sz="1200" b="1">
                          <a:solidFill>
                            <a:srgbClr val="D5D5D5"/>
                          </a:solidFill>
                          <a:effectLst/>
                          <a:latin typeface="segoe-ui_bold"/>
                        </a:rPr>
                        <a:t>name</a:t>
                      </a:r>
                      <a:endParaRPr lang="en-US" sz="1200">
                        <a:solidFill>
                          <a:srgbClr val="D5D5D5"/>
                        </a:solidFill>
                        <a:effectLst/>
                        <a:latin typeface="segoe-ui_bold"/>
                      </a:endParaRP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err="1">
                          <a:solidFill>
                            <a:srgbClr val="D5D5D5"/>
                          </a:solidFill>
                          <a:effectLst/>
                          <a:latin typeface="segoe-ui_normal"/>
                        </a:rPr>
                        <a:t>VNet</a:t>
                      </a:r>
                      <a:r>
                        <a:rPr lang="en-US" sz="1200" dirty="0">
                          <a:solidFill>
                            <a:srgbClr val="D5D5D5"/>
                          </a:solidFill>
                          <a:effectLst/>
                          <a:latin typeface="segoe-ui_normal"/>
                        </a:rPr>
                        <a:t> name</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String of up to 80 characters. May contain letters, numbers, underscore, periods, or hyphens. Must start with a letter or number. Must end with a letter, number, or underscore. Can contains upper or lower case letters.</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3426843159"/>
                  </a:ext>
                </a:extLst>
              </a:tr>
              <a:tr h="522220">
                <a:tc>
                  <a:txBody>
                    <a:bodyPr/>
                    <a:lstStyle/>
                    <a:p>
                      <a:pPr marL="0" marR="0" fontAlgn="t">
                        <a:spcBef>
                          <a:spcPts val="0"/>
                        </a:spcBef>
                        <a:spcAft>
                          <a:spcPts val="0"/>
                        </a:spcAft>
                      </a:pPr>
                      <a:r>
                        <a:rPr lang="en-US" sz="1200" b="1">
                          <a:solidFill>
                            <a:srgbClr val="D5D5D5"/>
                          </a:solidFill>
                          <a:effectLst/>
                          <a:latin typeface="segoe-ui_bold"/>
                        </a:rPr>
                        <a:t>location</a:t>
                      </a:r>
                      <a:endParaRPr lang="en-US" sz="1200">
                        <a:solidFill>
                          <a:srgbClr val="D5D5D5"/>
                        </a:solidFill>
                        <a:effectLst/>
                        <a:latin typeface="segoe-ui_bold"/>
                      </a:endParaRP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Azure location (also referred to as region).</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Must be one of the valid Azure locations.</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9085173"/>
                  </a:ext>
                </a:extLst>
              </a:tr>
              <a:tr h="748973">
                <a:tc>
                  <a:txBody>
                    <a:bodyPr/>
                    <a:lstStyle/>
                    <a:p>
                      <a:pPr marL="0" marR="0" fontAlgn="t">
                        <a:spcBef>
                          <a:spcPts val="0"/>
                        </a:spcBef>
                        <a:spcAft>
                          <a:spcPts val="0"/>
                        </a:spcAft>
                      </a:pPr>
                      <a:r>
                        <a:rPr lang="en-US" sz="1200" b="1">
                          <a:solidFill>
                            <a:srgbClr val="D5D5D5"/>
                          </a:solidFill>
                          <a:effectLst/>
                          <a:latin typeface="segoe-ui_bold"/>
                        </a:rPr>
                        <a:t>addressSpace</a:t>
                      </a:r>
                      <a:endParaRPr lang="en-US" sz="1200">
                        <a:solidFill>
                          <a:srgbClr val="D5D5D5"/>
                        </a:solidFill>
                        <a:effectLst/>
                        <a:latin typeface="segoe-ui_bold"/>
                      </a:endParaRP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Collection of address prefixes that make up the VNet in CIDR notation.</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Must be an array of valid CIDR address blocks, including public IP address ranges.</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90153004"/>
                  </a:ext>
                </a:extLst>
              </a:tr>
              <a:tr h="522220">
                <a:tc>
                  <a:txBody>
                    <a:bodyPr/>
                    <a:lstStyle/>
                    <a:p>
                      <a:pPr marL="0" marR="0" fontAlgn="t">
                        <a:spcBef>
                          <a:spcPts val="0"/>
                        </a:spcBef>
                        <a:spcAft>
                          <a:spcPts val="0"/>
                        </a:spcAft>
                      </a:pPr>
                      <a:r>
                        <a:rPr lang="en-US" sz="1200" b="1">
                          <a:solidFill>
                            <a:srgbClr val="D5D5D5"/>
                          </a:solidFill>
                          <a:effectLst/>
                          <a:latin typeface="segoe-ui_bold"/>
                        </a:rPr>
                        <a:t>subnets</a:t>
                      </a:r>
                      <a:endParaRPr lang="en-US" sz="1200">
                        <a:solidFill>
                          <a:srgbClr val="D5D5D5"/>
                        </a:solidFill>
                        <a:effectLst/>
                        <a:latin typeface="segoe-ui_bold"/>
                      </a:endParaRP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Collection of subnets that make up the VNet</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see the subnet properties table below.</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3727434917"/>
                  </a:ext>
                </a:extLst>
              </a:tr>
              <a:tr h="748973">
                <a:tc>
                  <a:txBody>
                    <a:bodyPr/>
                    <a:lstStyle/>
                    <a:p>
                      <a:pPr marL="0" marR="0" fontAlgn="t">
                        <a:spcBef>
                          <a:spcPts val="0"/>
                        </a:spcBef>
                        <a:spcAft>
                          <a:spcPts val="0"/>
                        </a:spcAft>
                      </a:pPr>
                      <a:r>
                        <a:rPr lang="en-US" sz="1200" b="1">
                          <a:solidFill>
                            <a:srgbClr val="D5D5D5"/>
                          </a:solidFill>
                          <a:effectLst/>
                          <a:latin typeface="segoe-ui_bold"/>
                        </a:rPr>
                        <a:t>dhcpOptions</a:t>
                      </a:r>
                      <a:endParaRPr lang="en-US" sz="1200">
                        <a:solidFill>
                          <a:srgbClr val="D5D5D5"/>
                        </a:solidFill>
                        <a:effectLst/>
                        <a:latin typeface="segoe-ui_bold"/>
                      </a:endParaRP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Object that contains a single required property named </a:t>
                      </a:r>
                      <a:r>
                        <a:rPr lang="en-US" sz="1200" b="1">
                          <a:solidFill>
                            <a:srgbClr val="D5D5D5"/>
                          </a:solidFill>
                          <a:effectLst/>
                          <a:latin typeface="segoe-ui_bold"/>
                        </a:rPr>
                        <a:t>dnsServers</a:t>
                      </a:r>
                      <a:r>
                        <a:rPr lang="en-US" sz="1200">
                          <a:solidFill>
                            <a:srgbClr val="D5D5D5"/>
                          </a:solidFill>
                          <a:effectLst/>
                          <a:latin typeface="segoe-ui_normal"/>
                        </a:rPr>
                        <a:t>.</a:t>
                      </a:r>
                      <a:endParaRPr lang="en-US" sz="1200">
                        <a:solidFill>
                          <a:srgbClr val="D5D5D5"/>
                        </a:solidFill>
                        <a:effectLst/>
                      </a:endParaRP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effectLst/>
                          <a:latin typeface="Calibri" panose="020F0502020204030204" pitchFamily="34" charset="0"/>
                        </a:rPr>
                        <a:t> </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3802388816"/>
                  </a:ext>
                </a:extLst>
              </a:tr>
              <a:tr h="975728">
                <a:tc>
                  <a:txBody>
                    <a:bodyPr/>
                    <a:lstStyle/>
                    <a:p>
                      <a:pPr marL="0" marR="0" fontAlgn="t">
                        <a:spcBef>
                          <a:spcPts val="0"/>
                        </a:spcBef>
                        <a:spcAft>
                          <a:spcPts val="0"/>
                        </a:spcAft>
                      </a:pPr>
                      <a:r>
                        <a:rPr lang="en-US" sz="1200" b="1">
                          <a:solidFill>
                            <a:srgbClr val="D5D5D5"/>
                          </a:solidFill>
                          <a:effectLst/>
                          <a:latin typeface="segoe-ui_bold"/>
                        </a:rPr>
                        <a:t>dnsServers</a:t>
                      </a:r>
                      <a:endParaRPr lang="en-US" sz="1200">
                        <a:solidFill>
                          <a:srgbClr val="D5D5D5"/>
                        </a:solidFill>
                        <a:effectLst/>
                        <a:latin typeface="segoe-ui_bold"/>
                      </a:endParaRP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Array of DNS servers used by the VNet. If no server is specified, Azure internal name resolution is used.</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Must be an array of up to 10 DNS servers, by IP address</a:t>
                      </a:r>
                    </a:p>
                  </a:txBody>
                  <a:tcPr marL="38100" marR="38100" marT="25400" marB="254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393338952"/>
                  </a:ext>
                </a:extLst>
              </a:tr>
            </a:tbl>
          </a:graphicData>
        </a:graphic>
      </p:graphicFrame>
    </p:spTree>
    <p:extLst>
      <p:ext uri="{BB962C8B-B14F-4D97-AF65-F5344CB8AC3E}">
        <p14:creationId xmlns:p14="http://schemas.microsoft.com/office/powerpoint/2010/main" val="1358126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NSG rule process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6914" y="3624234"/>
            <a:ext cx="6157953" cy="30261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Networking: Network Security Groups</a:t>
            </a:r>
          </a:p>
        </p:txBody>
      </p:sp>
      <p:sp>
        <p:nvSpPr>
          <p:cNvPr id="3" name="Content Placeholder 2"/>
          <p:cNvSpPr>
            <a:spLocks noGrp="1"/>
          </p:cNvSpPr>
          <p:nvPr>
            <p:ph idx="1"/>
          </p:nvPr>
        </p:nvSpPr>
        <p:spPr>
          <a:xfrm>
            <a:off x="838199" y="1524000"/>
            <a:ext cx="5389419" cy="4803228"/>
          </a:xfrm>
        </p:spPr>
        <p:txBody>
          <a:bodyPr>
            <a:normAutofit fontScale="85000" lnSpcReduction="20000"/>
          </a:bodyPr>
          <a:lstStyle/>
          <a:p>
            <a:r>
              <a:rPr lang="en-US" dirty="0"/>
              <a:t>100/400 NSGs per region per sub</a:t>
            </a:r>
          </a:p>
          <a:p>
            <a:r>
              <a:rPr lang="en-US" dirty="0"/>
              <a:t>Rules per NSG: 200/500</a:t>
            </a:r>
          </a:p>
          <a:p>
            <a:r>
              <a:rPr lang="en-US" dirty="0"/>
              <a:t>Rules to allow/deny traffic</a:t>
            </a:r>
          </a:p>
          <a:p>
            <a:r>
              <a:rPr lang="en-US" dirty="0"/>
              <a:t>Rules for inbound/outbound</a:t>
            </a:r>
          </a:p>
          <a:p>
            <a:r>
              <a:rPr lang="en-US" dirty="0"/>
              <a:t>Can be associated with Subnets and/or directly to NICs attached to VMs.</a:t>
            </a:r>
          </a:p>
          <a:p>
            <a:r>
              <a:rPr lang="en-US" dirty="0"/>
              <a:t>Rules are based on Protocol, Source Port Range, Destination Port Range, Source Address Prefix, Destination Address Prefix</a:t>
            </a:r>
          </a:p>
          <a:p>
            <a:r>
              <a:rPr lang="en-US" dirty="0"/>
              <a:t>Default Tags for categories of </a:t>
            </a:r>
            <a:br>
              <a:rPr lang="en-US" dirty="0"/>
            </a:br>
            <a:r>
              <a:rPr lang="en-US" dirty="0"/>
              <a:t>IP addresses:</a:t>
            </a:r>
          </a:p>
          <a:p>
            <a:pPr lvl="1"/>
            <a:r>
              <a:rPr lang="en-US" b="1" dirty="0" err="1">
                <a:solidFill>
                  <a:srgbClr val="FF0000"/>
                </a:solidFill>
              </a:rPr>
              <a:t>VirtualNetwork</a:t>
            </a:r>
            <a:endParaRPr lang="en-US" b="1" dirty="0">
              <a:solidFill>
                <a:srgbClr val="FF0000"/>
              </a:solidFill>
            </a:endParaRPr>
          </a:p>
          <a:p>
            <a:pPr lvl="1"/>
            <a:r>
              <a:rPr lang="en-US" b="1" dirty="0" err="1">
                <a:solidFill>
                  <a:srgbClr val="FF0000"/>
                </a:solidFill>
              </a:rPr>
              <a:t>AzureLoadbalancer</a:t>
            </a:r>
            <a:r>
              <a:rPr lang="en-US" b="1" dirty="0">
                <a:solidFill>
                  <a:srgbClr val="FF0000"/>
                </a:solidFill>
              </a:rPr>
              <a:t> </a:t>
            </a:r>
          </a:p>
          <a:p>
            <a:pPr lvl="1"/>
            <a:r>
              <a:rPr lang="en-US" b="1" dirty="0">
                <a:solidFill>
                  <a:srgbClr val="FF0000"/>
                </a:solidFill>
              </a:rPr>
              <a:t>Internet</a:t>
            </a:r>
          </a:p>
        </p:txBody>
      </p:sp>
      <p:sp>
        <p:nvSpPr>
          <p:cNvPr id="4" name="TextBox 3"/>
          <p:cNvSpPr txBox="1"/>
          <p:nvPr/>
        </p:nvSpPr>
        <p:spPr>
          <a:xfrm>
            <a:off x="1418897" y="6327228"/>
            <a:ext cx="7516994" cy="646331"/>
          </a:xfrm>
          <a:prstGeom prst="rect">
            <a:avLst/>
          </a:prstGeom>
          <a:noFill/>
        </p:spPr>
        <p:txBody>
          <a:bodyPr wrap="none" rtlCol="0">
            <a:spAutoFit/>
          </a:bodyPr>
          <a:lstStyle/>
          <a:p>
            <a:r>
              <a:rPr lang="en-US" dirty="0">
                <a:hlinkClick r:id="rId4"/>
              </a:rPr>
              <a:t>https://docs.microsoft.com/en-us/azure/virtual-network/virtual-networks-nsg</a:t>
            </a:r>
            <a:endParaRPr lang="en-US" dirty="0"/>
          </a:p>
          <a:p>
            <a:endParaRPr lang="en-US" dirty="0"/>
          </a:p>
        </p:txBody>
      </p:sp>
      <p:sp>
        <p:nvSpPr>
          <p:cNvPr id="12" name="TextBox 11">
            <a:extLst>
              <a:ext uri="{FF2B5EF4-FFF2-40B4-BE49-F238E27FC236}">
                <a16:creationId xmlns:a16="http://schemas.microsoft.com/office/drawing/2014/main" id="{F4321DD4-84E3-4F8E-A843-CAE16E96E6F8}"/>
              </a:ext>
            </a:extLst>
          </p:cNvPr>
          <p:cNvSpPr txBox="1"/>
          <p:nvPr/>
        </p:nvSpPr>
        <p:spPr>
          <a:xfrm>
            <a:off x="5856914" y="1433945"/>
            <a:ext cx="6161904" cy="1754326"/>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rgbClr val="FF0000"/>
                </a:solidFill>
              </a:rPr>
              <a:t>Default Rules</a:t>
            </a:r>
          </a:p>
          <a:p>
            <a:pPr marL="742950" lvl="1" indent="-285750">
              <a:buFont typeface="Arial" panose="020B0604020202020204" pitchFamily="34" charset="0"/>
              <a:buChar char="•"/>
            </a:pPr>
            <a:r>
              <a:rPr lang="en-US" b="1" dirty="0">
                <a:solidFill>
                  <a:srgbClr val="FF0000"/>
                </a:solidFill>
              </a:rPr>
              <a:t>Inbound</a:t>
            </a:r>
          </a:p>
          <a:p>
            <a:pPr marL="1200150" lvl="2" indent="-285750">
              <a:buFont typeface="Arial" panose="020B0604020202020204" pitchFamily="34" charset="0"/>
              <a:buChar char="•"/>
            </a:pPr>
            <a:r>
              <a:rPr lang="en-US" b="1" dirty="0">
                <a:solidFill>
                  <a:srgbClr val="FF0000"/>
                </a:solidFill>
              </a:rPr>
              <a:t>Allow </a:t>
            </a:r>
            <a:r>
              <a:rPr lang="en-US" b="1" dirty="0" err="1">
                <a:solidFill>
                  <a:srgbClr val="FF0000"/>
                </a:solidFill>
              </a:rPr>
              <a:t>Vnet</a:t>
            </a:r>
            <a:r>
              <a:rPr lang="en-US" b="1" dirty="0">
                <a:solidFill>
                  <a:srgbClr val="FF0000"/>
                </a:solidFill>
              </a:rPr>
              <a:t>, Allow </a:t>
            </a:r>
            <a:r>
              <a:rPr lang="en-US" b="1" dirty="0" err="1">
                <a:solidFill>
                  <a:srgbClr val="FF0000"/>
                </a:solidFill>
              </a:rPr>
              <a:t>LoadBalancer</a:t>
            </a:r>
            <a:r>
              <a:rPr lang="en-US" b="1" dirty="0">
                <a:solidFill>
                  <a:srgbClr val="FF0000"/>
                </a:solidFill>
              </a:rPr>
              <a:t>, Deny All Inbound</a:t>
            </a:r>
          </a:p>
          <a:p>
            <a:pPr marL="742950" lvl="1" indent="-285750">
              <a:buFont typeface="Arial" panose="020B0604020202020204" pitchFamily="34" charset="0"/>
              <a:buChar char="•"/>
            </a:pPr>
            <a:r>
              <a:rPr lang="en-US" b="1" dirty="0">
                <a:solidFill>
                  <a:srgbClr val="FF0000"/>
                </a:solidFill>
              </a:rPr>
              <a:t>Outbound</a:t>
            </a:r>
          </a:p>
          <a:p>
            <a:pPr marL="1200150" lvl="2" indent="-285750">
              <a:buFont typeface="Arial" panose="020B0604020202020204" pitchFamily="34" charset="0"/>
              <a:buChar char="•"/>
            </a:pPr>
            <a:r>
              <a:rPr lang="en-US" b="1" dirty="0">
                <a:solidFill>
                  <a:srgbClr val="FF0000"/>
                </a:solidFill>
              </a:rPr>
              <a:t>Allow </a:t>
            </a:r>
            <a:r>
              <a:rPr lang="en-US" b="1" dirty="0" err="1">
                <a:solidFill>
                  <a:srgbClr val="FF0000"/>
                </a:solidFill>
              </a:rPr>
              <a:t>Vnet</a:t>
            </a:r>
            <a:r>
              <a:rPr lang="en-US" b="1" dirty="0">
                <a:solidFill>
                  <a:srgbClr val="FF0000"/>
                </a:solidFill>
              </a:rPr>
              <a:t>, Allow Internet, Deny All Outbound</a:t>
            </a:r>
          </a:p>
          <a:p>
            <a:pPr marL="1200150" lvl="2" indent="-285750">
              <a:buFont typeface="Arial" panose="020B0604020202020204" pitchFamily="34" charset="0"/>
              <a:buChar char="•"/>
            </a:pPr>
            <a:endParaRPr lang="en-US" dirty="0"/>
          </a:p>
        </p:txBody>
      </p:sp>
      <p:pic>
        <p:nvPicPr>
          <p:cNvPr id="6" name="Picture 5" descr="A picture containing clipart&#10;&#10;Description generated with very high confidence">
            <a:extLst>
              <a:ext uri="{FF2B5EF4-FFF2-40B4-BE49-F238E27FC236}">
                <a16:creationId xmlns:a16="http://schemas.microsoft.com/office/drawing/2014/main" id="{614D52CF-F25D-4C41-9775-2C827D916F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28651" y="2994384"/>
            <a:ext cx="397933" cy="567884"/>
          </a:xfrm>
          <a:prstGeom prst="rect">
            <a:avLst/>
          </a:prstGeom>
        </p:spPr>
      </p:pic>
      <p:sp>
        <p:nvSpPr>
          <p:cNvPr id="7" name="TextBox 6">
            <a:extLst>
              <a:ext uri="{FF2B5EF4-FFF2-40B4-BE49-F238E27FC236}">
                <a16:creationId xmlns:a16="http://schemas.microsoft.com/office/drawing/2014/main" id="{08EA94E4-8955-4842-A8F3-54B0E18F757E}"/>
              </a:ext>
            </a:extLst>
          </p:cNvPr>
          <p:cNvSpPr txBox="1"/>
          <p:nvPr/>
        </p:nvSpPr>
        <p:spPr>
          <a:xfrm>
            <a:off x="6399355" y="2962103"/>
            <a:ext cx="3996267"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accent2">
                    <a:lumMod val="75000"/>
                  </a:schemeClr>
                </a:solidFill>
              </a:rPr>
              <a:t>Service Tags</a:t>
            </a:r>
          </a:p>
          <a:p>
            <a:pPr marL="285750" indent="-285750">
              <a:buFont typeface="Arial" panose="020B0604020202020204" pitchFamily="34" charset="0"/>
              <a:buChar char="•"/>
            </a:pPr>
            <a:r>
              <a:rPr lang="en-US" b="1" dirty="0">
                <a:solidFill>
                  <a:schemeClr val="accent2">
                    <a:lumMod val="75000"/>
                  </a:schemeClr>
                </a:solidFill>
              </a:rPr>
              <a:t>Application Security Groups</a:t>
            </a:r>
          </a:p>
          <a:p>
            <a:pPr marL="285750" indent="-285750">
              <a:buFont typeface="Arial" panose="020B0604020202020204" pitchFamily="34" charset="0"/>
              <a:buChar char="•"/>
            </a:pPr>
            <a:r>
              <a:rPr lang="en-US" b="1" dirty="0">
                <a:solidFill>
                  <a:schemeClr val="accent2">
                    <a:lumMod val="75000"/>
                  </a:schemeClr>
                </a:solidFill>
              </a:rPr>
              <a:t>Augmented</a:t>
            </a:r>
            <a:br>
              <a:rPr lang="en-US" b="1" dirty="0">
                <a:solidFill>
                  <a:schemeClr val="accent2">
                    <a:lumMod val="75000"/>
                  </a:schemeClr>
                </a:solidFill>
              </a:rPr>
            </a:br>
            <a:r>
              <a:rPr lang="en-US" b="1" dirty="0">
                <a:solidFill>
                  <a:schemeClr val="accent2">
                    <a:lumMod val="75000"/>
                  </a:schemeClr>
                </a:solidFill>
              </a:rPr>
              <a:t> Rules</a:t>
            </a:r>
          </a:p>
        </p:txBody>
      </p:sp>
    </p:spTree>
    <p:extLst>
      <p:ext uri="{BB962C8B-B14F-4D97-AF65-F5344CB8AC3E}">
        <p14:creationId xmlns:p14="http://schemas.microsoft.com/office/powerpoint/2010/main" val="1388273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0959" y="0"/>
            <a:ext cx="10515600" cy="1325563"/>
          </a:xfrm>
        </p:spPr>
        <p:txBody>
          <a:bodyPr/>
          <a:lstStyle/>
          <a:p>
            <a:r>
              <a:rPr lang="en-US" dirty="0"/>
              <a:t>Networking: Network Security Groups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856091389"/>
              </p:ext>
            </p:extLst>
          </p:nvPr>
        </p:nvGraphicFramePr>
        <p:xfrm>
          <a:off x="409904" y="851339"/>
          <a:ext cx="11288112" cy="6001686"/>
        </p:xfrm>
        <a:graphic>
          <a:graphicData uri="http://schemas.openxmlformats.org/drawingml/2006/table">
            <a:tbl>
              <a:tblPr/>
              <a:tblGrid>
                <a:gridCol w="1224860">
                  <a:extLst>
                    <a:ext uri="{9D8B030D-6E8A-4147-A177-3AD203B41FA5}">
                      <a16:colId xmlns:a16="http://schemas.microsoft.com/office/drawing/2014/main" val="3930817311"/>
                    </a:ext>
                  </a:extLst>
                </a:gridCol>
                <a:gridCol w="2956519">
                  <a:extLst>
                    <a:ext uri="{9D8B030D-6E8A-4147-A177-3AD203B41FA5}">
                      <a16:colId xmlns:a16="http://schemas.microsoft.com/office/drawing/2014/main" val="2787146978"/>
                    </a:ext>
                  </a:extLst>
                </a:gridCol>
                <a:gridCol w="3271684">
                  <a:extLst>
                    <a:ext uri="{9D8B030D-6E8A-4147-A177-3AD203B41FA5}">
                      <a16:colId xmlns:a16="http://schemas.microsoft.com/office/drawing/2014/main" val="1234108208"/>
                    </a:ext>
                  </a:extLst>
                </a:gridCol>
                <a:gridCol w="3835049">
                  <a:extLst>
                    <a:ext uri="{9D8B030D-6E8A-4147-A177-3AD203B41FA5}">
                      <a16:colId xmlns:a16="http://schemas.microsoft.com/office/drawing/2014/main" val="3927299417"/>
                    </a:ext>
                  </a:extLst>
                </a:gridCol>
              </a:tblGrid>
              <a:tr h="183605">
                <a:tc>
                  <a:txBody>
                    <a:bodyPr/>
                    <a:lstStyle/>
                    <a:p>
                      <a:pPr marL="0" marR="0" fontAlgn="t">
                        <a:spcBef>
                          <a:spcPts val="0"/>
                        </a:spcBef>
                        <a:spcAft>
                          <a:spcPts val="0"/>
                        </a:spcAft>
                      </a:pPr>
                      <a:r>
                        <a:rPr lang="en-US" sz="1200">
                          <a:solidFill>
                            <a:srgbClr val="D5D5D5"/>
                          </a:solidFill>
                          <a:effectLst/>
                          <a:latin typeface="segoe-ui_semibold"/>
                        </a:rPr>
                        <a:t>Property</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semibold"/>
                        </a:rPr>
                        <a:t>Description</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semibold"/>
                        </a:rPr>
                        <a:t>Constraints</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semibold"/>
                        </a:rPr>
                        <a:t>Considerations</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669362885"/>
                  </a:ext>
                </a:extLst>
              </a:tr>
              <a:tr h="755210">
                <a:tc>
                  <a:txBody>
                    <a:bodyPr/>
                    <a:lstStyle/>
                    <a:p>
                      <a:pPr marL="0" marR="0" fontAlgn="t">
                        <a:spcBef>
                          <a:spcPts val="0"/>
                        </a:spcBef>
                        <a:spcAft>
                          <a:spcPts val="0"/>
                        </a:spcAft>
                      </a:pPr>
                      <a:r>
                        <a:rPr lang="en-US" sz="1200" b="1" dirty="0">
                          <a:solidFill>
                            <a:srgbClr val="D5D5D5"/>
                          </a:solidFill>
                          <a:effectLst/>
                          <a:latin typeface="segoe-ui_bold"/>
                        </a:rPr>
                        <a:t>Protocol</a:t>
                      </a:r>
                      <a:endParaRPr lang="en-US" sz="1200" dirty="0">
                        <a:solidFill>
                          <a:srgbClr val="D5D5D5"/>
                        </a:solidFill>
                        <a:effectLst/>
                        <a:latin typeface="segoe-ui_bold"/>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Protocol to match for the rule.</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TCP, UDP, or *</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Using * as a protocol includes ICMP (East-West traffic only), as well as UDP and TCP, and may reduce the number of rules you need.</a:t>
                      </a:r>
                    </a:p>
                    <a:p>
                      <a:pPr marL="0" marR="0" fontAlgn="t">
                        <a:spcBef>
                          <a:spcPts val="0"/>
                        </a:spcBef>
                        <a:spcAft>
                          <a:spcPts val="0"/>
                        </a:spcAft>
                      </a:pPr>
                      <a:r>
                        <a:rPr lang="en-US" sz="1200">
                          <a:solidFill>
                            <a:srgbClr val="D5D5D5"/>
                          </a:solidFill>
                          <a:effectLst/>
                          <a:latin typeface="segoe-ui_normal"/>
                        </a:rPr>
                        <a:t>At the same time, using * might be too broad an approach, so it's recommended that you use * only when necessary.</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434549750"/>
                  </a:ext>
                </a:extLst>
              </a:tr>
              <a:tr h="869530">
                <a:tc>
                  <a:txBody>
                    <a:bodyPr/>
                    <a:lstStyle/>
                    <a:p>
                      <a:pPr marL="0" marR="0" fontAlgn="t">
                        <a:spcBef>
                          <a:spcPts val="0"/>
                        </a:spcBef>
                        <a:spcAft>
                          <a:spcPts val="0"/>
                        </a:spcAft>
                      </a:pPr>
                      <a:r>
                        <a:rPr lang="en-US" sz="1200" b="1">
                          <a:solidFill>
                            <a:srgbClr val="D5D5D5"/>
                          </a:solidFill>
                          <a:effectLst/>
                          <a:latin typeface="segoe-ui_bold"/>
                        </a:rPr>
                        <a:t>Source port range</a:t>
                      </a:r>
                      <a:endParaRPr lang="en-US" sz="1200">
                        <a:solidFill>
                          <a:srgbClr val="D5D5D5"/>
                        </a:solidFill>
                        <a:effectLst/>
                        <a:latin typeface="segoe-ui_bold"/>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Source port range to match for the rule.</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Single port number from 1 to 65535, port range (example: 1-65635), or * (for all ports).</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Source ports could be ephemeral. Unless your client program is using a specific port, use * in most cases.</a:t>
                      </a:r>
                    </a:p>
                    <a:p>
                      <a:pPr marL="0" marR="0" fontAlgn="t">
                        <a:spcBef>
                          <a:spcPts val="0"/>
                        </a:spcBef>
                        <a:spcAft>
                          <a:spcPts val="0"/>
                        </a:spcAft>
                      </a:pPr>
                      <a:r>
                        <a:rPr lang="en-US" sz="1200">
                          <a:solidFill>
                            <a:srgbClr val="D5D5D5"/>
                          </a:solidFill>
                          <a:effectLst/>
                          <a:latin typeface="segoe-ui_normal"/>
                        </a:rPr>
                        <a:t>Try to use port ranges as much as possible to avoid the need for multiple rules.</a:t>
                      </a:r>
                    </a:p>
                    <a:p>
                      <a:pPr marL="0" marR="0" fontAlgn="t">
                        <a:spcBef>
                          <a:spcPts val="0"/>
                        </a:spcBef>
                        <a:spcAft>
                          <a:spcPts val="0"/>
                        </a:spcAft>
                      </a:pPr>
                      <a:r>
                        <a:rPr lang="en-US" sz="1200">
                          <a:solidFill>
                            <a:srgbClr val="D5D5D5"/>
                          </a:solidFill>
                          <a:effectLst/>
                          <a:latin typeface="segoe-ui_normal"/>
                        </a:rPr>
                        <a:t>Multiple ports or port ranges cannot be grouped by a comma.</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086897053"/>
                  </a:ext>
                </a:extLst>
              </a:tr>
              <a:tr h="526569">
                <a:tc>
                  <a:txBody>
                    <a:bodyPr/>
                    <a:lstStyle/>
                    <a:p>
                      <a:pPr marL="0" marR="0" fontAlgn="t">
                        <a:spcBef>
                          <a:spcPts val="0"/>
                        </a:spcBef>
                        <a:spcAft>
                          <a:spcPts val="0"/>
                        </a:spcAft>
                      </a:pPr>
                      <a:r>
                        <a:rPr lang="en-US" sz="1200" b="1">
                          <a:solidFill>
                            <a:srgbClr val="D5D5D5"/>
                          </a:solidFill>
                          <a:effectLst/>
                          <a:latin typeface="segoe-ui_bold"/>
                        </a:rPr>
                        <a:t>Destination port range</a:t>
                      </a:r>
                      <a:endParaRPr lang="en-US" sz="1200">
                        <a:solidFill>
                          <a:srgbClr val="D5D5D5"/>
                        </a:solidFill>
                        <a:effectLst/>
                        <a:latin typeface="segoe-ui_bold"/>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Destination port range to match for the rule.</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Single port number from 1 to 65535, port range (example: 1-65535), or * (for all ports).</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Try to use port ranges as much as possible to avoid the need for multiple rules.</a:t>
                      </a:r>
                    </a:p>
                    <a:p>
                      <a:pPr marL="0" marR="0" fontAlgn="t">
                        <a:spcBef>
                          <a:spcPts val="0"/>
                        </a:spcBef>
                        <a:spcAft>
                          <a:spcPts val="0"/>
                        </a:spcAft>
                      </a:pPr>
                      <a:r>
                        <a:rPr lang="en-US" sz="1200">
                          <a:solidFill>
                            <a:srgbClr val="D5D5D5"/>
                          </a:solidFill>
                          <a:effectLst/>
                          <a:latin typeface="segoe-ui_normal"/>
                        </a:rPr>
                        <a:t>Multiple ports or port ranges cannot be grouped by a comma.</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33042126"/>
                  </a:ext>
                </a:extLst>
              </a:tr>
              <a:tr h="526569">
                <a:tc>
                  <a:txBody>
                    <a:bodyPr/>
                    <a:lstStyle/>
                    <a:p>
                      <a:pPr marL="0" marR="0" fontAlgn="t">
                        <a:spcBef>
                          <a:spcPts val="0"/>
                        </a:spcBef>
                        <a:spcAft>
                          <a:spcPts val="0"/>
                        </a:spcAft>
                      </a:pPr>
                      <a:r>
                        <a:rPr lang="en-US" sz="1200" b="1">
                          <a:solidFill>
                            <a:srgbClr val="D5D5D5"/>
                          </a:solidFill>
                          <a:effectLst/>
                          <a:latin typeface="segoe-ui_bold"/>
                        </a:rPr>
                        <a:t>Source address prefix</a:t>
                      </a:r>
                      <a:endParaRPr lang="en-US" sz="1200">
                        <a:solidFill>
                          <a:srgbClr val="D5D5D5"/>
                        </a:solidFill>
                        <a:effectLst/>
                        <a:latin typeface="segoe-ui_bold"/>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Source address prefix or tag to match for the rule.</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Single IP address (example: 10.10.10.10), IP subnet (example: 192.168.1.0/24), </a:t>
                      </a:r>
                      <a:r>
                        <a:rPr lang="en-US" sz="1200" dirty="0">
                          <a:effectLst/>
                          <a:latin typeface="segoe-ui_normal"/>
                          <a:hlinkClick r:id="rId3"/>
                        </a:rPr>
                        <a:t>default tag</a:t>
                      </a:r>
                      <a:r>
                        <a:rPr lang="en-US" sz="1200" dirty="0">
                          <a:solidFill>
                            <a:srgbClr val="D5D5D5"/>
                          </a:solidFill>
                          <a:effectLst/>
                          <a:latin typeface="segoe-ui_normal"/>
                        </a:rPr>
                        <a:t>, or * (for all addresses).</a:t>
                      </a:r>
                      <a:endParaRPr lang="en-US" sz="1200" dirty="0">
                        <a:effectLst/>
                        <a:latin typeface="segoe-ui_normal"/>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Consider using ranges, default tags, and * to reduce the number of rules.</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438117072"/>
                  </a:ext>
                </a:extLst>
              </a:tr>
              <a:tr h="526569">
                <a:tc>
                  <a:txBody>
                    <a:bodyPr/>
                    <a:lstStyle/>
                    <a:p>
                      <a:pPr marL="0" marR="0" fontAlgn="t">
                        <a:spcBef>
                          <a:spcPts val="0"/>
                        </a:spcBef>
                        <a:spcAft>
                          <a:spcPts val="0"/>
                        </a:spcAft>
                      </a:pPr>
                      <a:r>
                        <a:rPr lang="en-US" sz="1200" b="1">
                          <a:solidFill>
                            <a:srgbClr val="D5D5D5"/>
                          </a:solidFill>
                          <a:effectLst/>
                          <a:latin typeface="segoe-ui_bold"/>
                        </a:rPr>
                        <a:t>Destination address prefix</a:t>
                      </a:r>
                      <a:endParaRPr lang="en-US" sz="1200">
                        <a:solidFill>
                          <a:srgbClr val="D5D5D5"/>
                        </a:solidFill>
                        <a:effectLst/>
                        <a:latin typeface="segoe-ui_bold"/>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Destination address prefix or tag to match for the rule.</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Single IP address (example: 10.10.10.10), IP subnet (example: 192.168.1.0/24), </a:t>
                      </a:r>
                      <a:r>
                        <a:rPr lang="en-US" sz="1200">
                          <a:effectLst/>
                          <a:latin typeface="segoe-ui_normal"/>
                          <a:hlinkClick r:id="rId3"/>
                        </a:rPr>
                        <a:t>default tag</a:t>
                      </a:r>
                      <a:r>
                        <a:rPr lang="en-US" sz="1200">
                          <a:solidFill>
                            <a:srgbClr val="D5D5D5"/>
                          </a:solidFill>
                          <a:effectLst/>
                          <a:latin typeface="segoe-ui_normal"/>
                        </a:rPr>
                        <a:t>, or * (for all addresses).</a:t>
                      </a:r>
                      <a:endParaRPr lang="en-US" sz="1200">
                        <a:effectLst/>
                        <a:latin typeface="segoe-ui_normal"/>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Consider using ranges, default tags, and * to reduce the number of rules.</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46944573"/>
                  </a:ext>
                </a:extLst>
              </a:tr>
              <a:tr h="297927">
                <a:tc>
                  <a:txBody>
                    <a:bodyPr/>
                    <a:lstStyle/>
                    <a:p>
                      <a:pPr marL="0" marR="0" fontAlgn="t">
                        <a:spcBef>
                          <a:spcPts val="0"/>
                        </a:spcBef>
                        <a:spcAft>
                          <a:spcPts val="0"/>
                        </a:spcAft>
                      </a:pPr>
                      <a:r>
                        <a:rPr lang="en-US" sz="1200" b="1">
                          <a:solidFill>
                            <a:srgbClr val="D5D5D5"/>
                          </a:solidFill>
                          <a:effectLst/>
                          <a:latin typeface="segoe-ui_bold"/>
                        </a:rPr>
                        <a:t>Direction</a:t>
                      </a:r>
                      <a:endParaRPr lang="en-US" sz="1200">
                        <a:solidFill>
                          <a:srgbClr val="D5D5D5"/>
                        </a:solidFill>
                        <a:effectLst/>
                        <a:latin typeface="segoe-ui_bold"/>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Direction of traffic to match for the rule.</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Inbound or outbound.</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Inbound and outbound rules are processed separately, based on direction.</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2521792491"/>
                  </a:ext>
                </a:extLst>
              </a:tr>
              <a:tr h="412247">
                <a:tc>
                  <a:txBody>
                    <a:bodyPr/>
                    <a:lstStyle/>
                    <a:p>
                      <a:pPr marL="0" marR="0" fontAlgn="t">
                        <a:spcBef>
                          <a:spcPts val="0"/>
                        </a:spcBef>
                        <a:spcAft>
                          <a:spcPts val="0"/>
                        </a:spcAft>
                      </a:pPr>
                      <a:r>
                        <a:rPr lang="en-US" sz="1200" b="1">
                          <a:solidFill>
                            <a:srgbClr val="D5D5D5"/>
                          </a:solidFill>
                          <a:effectLst/>
                          <a:latin typeface="segoe-ui_bold"/>
                        </a:rPr>
                        <a:t>Priority</a:t>
                      </a:r>
                      <a:endParaRPr lang="en-US" sz="1200">
                        <a:solidFill>
                          <a:srgbClr val="D5D5D5"/>
                        </a:solidFill>
                        <a:effectLst/>
                        <a:latin typeface="segoe-ui_bold"/>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Rules are checked in the order of priority. Once a rule applies, no more rules are tested for matching.</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Number between 100 and 4096.</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Consider creating rules jumping priorities by 100 for each rule to leave space for new rules you might create in the future.</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455284678"/>
                  </a:ext>
                </a:extLst>
              </a:tr>
              <a:tr h="297927">
                <a:tc>
                  <a:txBody>
                    <a:bodyPr/>
                    <a:lstStyle/>
                    <a:p>
                      <a:pPr marL="0" marR="0" fontAlgn="t">
                        <a:spcBef>
                          <a:spcPts val="0"/>
                        </a:spcBef>
                        <a:spcAft>
                          <a:spcPts val="0"/>
                        </a:spcAft>
                      </a:pPr>
                      <a:r>
                        <a:rPr lang="en-US" sz="1200" b="1">
                          <a:solidFill>
                            <a:srgbClr val="D5D5D5"/>
                          </a:solidFill>
                          <a:effectLst/>
                          <a:latin typeface="segoe-ui_bold"/>
                        </a:rPr>
                        <a:t>Access</a:t>
                      </a:r>
                      <a:endParaRPr lang="en-US" sz="1200">
                        <a:solidFill>
                          <a:srgbClr val="D5D5D5"/>
                        </a:solidFill>
                        <a:effectLst/>
                        <a:latin typeface="segoe-ui_bold"/>
                      </a:endParaRP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Type of access to apply if the rule matches.</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a:solidFill>
                            <a:srgbClr val="D5D5D5"/>
                          </a:solidFill>
                          <a:effectLst/>
                          <a:latin typeface="segoe-ui_normal"/>
                        </a:rPr>
                        <a:t>Allow or deny.</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tc>
                  <a:txBody>
                    <a:bodyPr/>
                    <a:lstStyle/>
                    <a:p>
                      <a:pPr marL="0" marR="0" fontAlgn="t">
                        <a:spcBef>
                          <a:spcPts val="0"/>
                        </a:spcBef>
                        <a:spcAft>
                          <a:spcPts val="0"/>
                        </a:spcAft>
                      </a:pPr>
                      <a:r>
                        <a:rPr lang="en-US" sz="1200" dirty="0">
                          <a:solidFill>
                            <a:srgbClr val="D5D5D5"/>
                          </a:solidFill>
                          <a:effectLst/>
                          <a:latin typeface="segoe-ui_normal"/>
                        </a:rPr>
                        <a:t>Keep in mind that if an allow rule is not found for a packet, the packet is dropped.</a:t>
                      </a:r>
                    </a:p>
                  </a:txBody>
                  <a:tcPr marL="28627" marR="28627" marT="28627" marB="28627">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1A1A1A"/>
                    </a:solidFill>
                  </a:tcPr>
                </a:tc>
                <a:extLst>
                  <a:ext uri="{0D108BD9-81ED-4DB2-BD59-A6C34878D82A}">
                    <a16:rowId xmlns:a16="http://schemas.microsoft.com/office/drawing/2014/main" val="1078656077"/>
                  </a:ext>
                </a:extLst>
              </a:tr>
            </a:tbl>
          </a:graphicData>
        </a:graphic>
      </p:graphicFrame>
    </p:spTree>
    <p:extLst>
      <p:ext uri="{BB962C8B-B14F-4D97-AF65-F5344CB8AC3E}">
        <p14:creationId xmlns:p14="http://schemas.microsoft.com/office/powerpoint/2010/main" val="37421948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5E39A796-BE83-48B1-B33F-35C4A32AAB5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03292" y="857250"/>
            <a:ext cx="5664708"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82" name="Rounded Rectangle 9">
            <a:extLst>
              <a:ext uri="{FF2B5EF4-FFF2-40B4-BE49-F238E27FC236}">
                <a16:creationId xmlns:a16="http://schemas.microsoft.com/office/drawing/2014/main" id="{72F84B47-E267-4194-8194-831DB7B5547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6766" y="1220725"/>
            <a:ext cx="4938074" cy="4304390"/>
          </a:xfrm>
          <a:prstGeom prst="roundRect">
            <a:avLst>
              <a:gd name="adj" fmla="val 0"/>
            </a:avLst>
          </a:prstGeom>
          <a:solidFill>
            <a:schemeClr val="bg1"/>
          </a:solidFill>
          <a:ln w="9525">
            <a:no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pic>
        <p:nvPicPr>
          <p:cNvPr id="10" name="Picture 9">
            <a:extLst>
              <a:ext uri="{FF2B5EF4-FFF2-40B4-BE49-F238E27FC236}">
                <a16:creationId xmlns:a16="http://schemas.microsoft.com/office/drawing/2014/main" id="{6AC91FF7-FEE4-4007-B58B-353DFFCCEAA3}"/>
              </a:ext>
            </a:extLst>
          </p:cNvPr>
          <p:cNvPicPr>
            <a:picLocks noChangeAspect="1"/>
          </p:cNvPicPr>
          <p:nvPr/>
        </p:nvPicPr>
        <p:blipFill>
          <a:blip r:embed="rId4"/>
          <a:stretch>
            <a:fillRect/>
          </a:stretch>
        </p:blipFill>
        <p:spPr>
          <a:xfrm>
            <a:off x="5451388" y="1819628"/>
            <a:ext cx="4768516" cy="3218747"/>
          </a:xfrm>
          <a:prstGeom prst="rect">
            <a:avLst/>
          </a:prstGeom>
          <a:effectLst/>
        </p:spPr>
      </p:pic>
      <p:sp>
        <p:nvSpPr>
          <p:cNvPr id="3" name="Title 2">
            <a:extLst>
              <a:ext uri="{FF2B5EF4-FFF2-40B4-BE49-F238E27FC236}">
                <a16:creationId xmlns:a16="http://schemas.microsoft.com/office/drawing/2014/main" id="{3801CC43-342D-4B93-B956-AD2B7F50C025}"/>
              </a:ext>
            </a:extLst>
          </p:cNvPr>
          <p:cNvSpPr>
            <a:spLocks noGrp="1"/>
          </p:cNvSpPr>
          <p:nvPr>
            <p:ph type="title"/>
          </p:nvPr>
        </p:nvSpPr>
        <p:spPr>
          <a:xfrm>
            <a:off x="2010698" y="1329201"/>
            <a:ext cx="2629121" cy="731699"/>
          </a:xfrm>
        </p:spPr>
        <p:txBody>
          <a:bodyPr vert="horz" lIns="68580" tIns="34290" rIns="68580" bIns="34290" rtlCol="0" anchor="ctr">
            <a:normAutofit/>
          </a:bodyPr>
          <a:lstStyle/>
          <a:p>
            <a:r>
              <a:rPr lang="en-US" sz="3075" dirty="0">
                <a:solidFill>
                  <a:srgbClr val="292985"/>
                </a:solidFill>
              </a:rPr>
              <a:t>Route Tables</a:t>
            </a:r>
          </a:p>
        </p:txBody>
      </p:sp>
      <p:sp>
        <p:nvSpPr>
          <p:cNvPr id="4" name="Content Placeholder 3">
            <a:extLst>
              <a:ext uri="{FF2B5EF4-FFF2-40B4-BE49-F238E27FC236}">
                <a16:creationId xmlns:a16="http://schemas.microsoft.com/office/drawing/2014/main" id="{7E613F8C-F360-4DF4-A697-77481D4CF211}"/>
              </a:ext>
            </a:extLst>
          </p:cNvPr>
          <p:cNvSpPr>
            <a:spLocks noGrp="1"/>
          </p:cNvSpPr>
          <p:nvPr>
            <p:ph sz="half" idx="1"/>
          </p:nvPr>
        </p:nvSpPr>
        <p:spPr>
          <a:xfrm>
            <a:off x="2010698" y="2060899"/>
            <a:ext cx="2844330" cy="3464216"/>
          </a:xfrm>
        </p:spPr>
        <p:txBody>
          <a:bodyPr vert="horz" lIns="68580" tIns="34290" rIns="68580" bIns="34290" rtlCol="0">
            <a:normAutofit fontScale="92500" lnSpcReduction="10000"/>
          </a:bodyPr>
          <a:lstStyle/>
          <a:p>
            <a:r>
              <a:rPr lang="en-US" sz="1275" dirty="0">
                <a:uFill>
                  <a:solidFill>
                    <a:srgbClr val="0070C0"/>
                  </a:solidFill>
                </a:uFill>
              </a:rPr>
              <a:t>User defined routes</a:t>
            </a:r>
          </a:p>
          <a:p>
            <a:r>
              <a:rPr lang="en-US" sz="1275" dirty="0">
                <a:uFill>
                  <a:solidFill>
                    <a:srgbClr val="0070C0"/>
                  </a:solidFill>
                </a:uFill>
              </a:rPr>
              <a:t>Routes to overwrite Azure system routes</a:t>
            </a:r>
          </a:p>
          <a:p>
            <a:r>
              <a:rPr lang="en-US" sz="1275" dirty="0">
                <a:uFill>
                  <a:solidFill>
                    <a:srgbClr val="0070C0"/>
                  </a:solidFill>
                </a:uFill>
              </a:rPr>
              <a:t>Associated to subnets </a:t>
            </a:r>
          </a:p>
          <a:p>
            <a:r>
              <a:rPr lang="en-US" sz="1275" dirty="0">
                <a:uFill>
                  <a:solidFill>
                    <a:srgbClr val="0070C0"/>
                  </a:solidFill>
                </a:uFill>
              </a:rPr>
              <a:t>Specify next hop</a:t>
            </a:r>
          </a:p>
          <a:p>
            <a:pPr lvl="1"/>
            <a:r>
              <a:rPr lang="en-US" sz="1050" dirty="0">
                <a:uFill>
                  <a:solidFill>
                    <a:srgbClr val="0070C0"/>
                  </a:solidFill>
                </a:uFill>
              </a:rPr>
              <a:t>Virtual Appliance</a:t>
            </a:r>
          </a:p>
          <a:p>
            <a:pPr lvl="1"/>
            <a:r>
              <a:rPr lang="en-US" sz="1050" dirty="0">
                <a:uFill>
                  <a:solidFill>
                    <a:srgbClr val="0070C0"/>
                  </a:solidFill>
                </a:uFill>
              </a:rPr>
              <a:t>Virtual Network Gateway</a:t>
            </a:r>
          </a:p>
          <a:p>
            <a:pPr lvl="1"/>
            <a:r>
              <a:rPr lang="en-US" sz="1050" dirty="0">
                <a:uFill>
                  <a:solidFill>
                    <a:srgbClr val="0070C0"/>
                  </a:solidFill>
                </a:uFill>
              </a:rPr>
              <a:t>None</a:t>
            </a:r>
          </a:p>
          <a:p>
            <a:pPr lvl="1"/>
            <a:r>
              <a:rPr lang="en-US" sz="1050" dirty="0">
                <a:uFill>
                  <a:solidFill>
                    <a:srgbClr val="0070C0"/>
                  </a:solidFill>
                </a:uFill>
              </a:rPr>
              <a:t>Virtual Network</a:t>
            </a:r>
          </a:p>
          <a:p>
            <a:pPr lvl="1"/>
            <a:r>
              <a:rPr lang="en-US" sz="1050" dirty="0">
                <a:uFill>
                  <a:solidFill>
                    <a:srgbClr val="0070C0"/>
                  </a:solidFill>
                </a:uFill>
              </a:rPr>
              <a:t>Internet</a:t>
            </a:r>
          </a:p>
          <a:p>
            <a:r>
              <a:rPr lang="en-US" sz="1275" dirty="0">
                <a:uFill>
                  <a:solidFill>
                    <a:srgbClr val="0070C0"/>
                  </a:solidFill>
                </a:uFill>
              </a:rPr>
              <a:t>Configure routes in route table</a:t>
            </a:r>
          </a:p>
          <a:p>
            <a:pPr lvl="1"/>
            <a:r>
              <a:rPr lang="en-US" sz="1050" dirty="0">
                <a:uFill>
                  <a:solidFill>
                    <a:srgbClr val="0070C0"/>
                  </a:solidFill>
                </a:uFill>
              </a:rPr>
              <a:t>Route Name</a:t>
            </a:r>
          </a:p>
          <a:p>
            <a:pPr lvl="1"/>
            <a:r>
              <a:rPr lang="en-US" sz="1050" dirty="0">
                <a:uFill>
                  <a:solidFill>
                    <a:srgbClr val="0070C0"/>
                  </a:solidFill>
                </a:uFill>
              </a:rPr>
              <a:t>Address Prefix (Destination Address)</a:t>
            </a:r>
          </a:p>
          <a:p>
            <a:pPr lvl="1"/>
            <a:r>
              <a:rPr lang="en-US" sz="1050" dirty="0">
                <a:uFill>
                  <a:solidFill>
                    <a:srgbClr val="0070C0"/>
                  </a:solidFill>
                </a:uFill>
              </a:rPr>
              <a:t>Next hop type</a:t>
            </a:r>
          </a:p>
          <a:p>
            <a:pPr lvl="1"/>
            <a:r>
              <a:rPr lang="en-US" sz="1050" dirty="0">
                <a:uFill>
                  <a:solidFill>
                    <a:srgbClr val="0070C0"/>
                  </a:solidFill>
                </a:uFill>
              </a:rPr>
              <a:t>Next hop address (Virtual Appliance)</a:t>
            </a:r>
          </a:p>
          <a:p>
            <a:r>
              <a:rPr lang="en-US" sz="1275" dirty="0">
                <a:uFill>
                  <a:solidFill>
                    <a:srgbClr val="0070C0"/>
                  </a:solidFill>
                </a:uFill>
              </a:rPr>
              <a:t>100/200 Route Tables per subscription</a:t>
            </a:r>
          </a:p>
          <a:p>
            <a:r>
              <a:rPr lang="en-US" sz="1350" dirty="0">
                <a:uFill>
                  <a:solidFill>
                    <a:srgbClr val="0070C0"/>
                  </a:solidFill>
                </a:uFill>
              </a:rPr>
              <a:t>100/400 routes per Route Table</a:t>
            </a:r>
          </a:p>
        </p:txBody>
      </p:sp>
    </p:spTree>
    <p:custDataLst>
      <p:tags r:id="rId1"/>
    </p:custDataLst>
    <p:extLst>
      <p:ext uri="{BB962C8B-B14F-4D97-AF65-F5344CB8AC3E}">
        <p14:creationId xmlns:p14="http://schemas.microsoft.com/office/powerpoint/2010/main" val="192101737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MICROSOFT_TRANSLATOR_CLM_SLIDEINFO" val="{&quot;Guid&quot;:&quot;23d16631-4255-4d09-8ef6-efdaf57fb4cc&quot;,&quot;TimeStamp&quot;:&quot;2018-04-12T08:44:20.2586433-05:00&quot;}"/>
</p:tagLst>
</file>

<file path=ppt/tags/tag2.xml><?xml version="1.0" encoding="utf-8"?>
<p:tagLst xmlns:a="http://schemas.openxmlformats.org/drawingml/2006/main" xmlns:r="http://schemas.openxmlformats.org/officeDocument/2006/relationships" xmlns:p="http://schemas.openxmlformats.org/presentationml/2006/main">
  <p:tag name="__MICROSOFT_TRANSLATOR_CLM_SLIDEINFO" val="{&quot;Guid&quot;:&quot;ad34dc38-a19e-45ec-b2f9-90767895bfd5&quot;,&quot;TimeStamp&quot;:&quot;2018-04-12T08:44:20.3062427-05:00&quot;}"/>
</p:tagLst>
</file>

<file path=ppt/tags/tag3.xml><?xml version="1.0" encoding="utf-8"?>
<p:tagLst xmlns:a="http://schemas.openxmlformats.org/drawingml/2006/main" xmlns:r="http://schemas.openxmlformats.org/officeDocument/2006/relationships" xmlns:p="http://schemas.openxmlformats.org/presentationml/2006/main">
  <p:tag name="__MICROSOFT_TRANSLATOR_CLM_SLIDEINFO" val="{&quot;Guid&quot;:&quot;bf6b0a7a-c76b-4b7c-a6da-6288bfb2c5f6&quot;,&quot;TimeStamp&quot;:&quot;2018-04-12T08:44:20.3052413-05:00&quot;}"/>
</p:tagLst>
</file>

<file path=ppt/tags/tag4.xml><?xml version="1.0" encoding="utf-8"?>
<p:tagLst xmlns:a="http://schemas.openxmlformats.org/drawingml/2006/main" xmlns:r="http://schemas.openxmlformats.org/officeDocument/2006/relationships" xmlns:p="http://schemas.openxmlformats.org/presentationml/2006/main">
  <p:tag name="__MICROSOFT_TRANSLATOR_CLM_SLIDEINFO" val="{&quot;Guid&quot;:&quot;d87542ff-ddd5-4436-8525-cba01b43c4ad&quot;,&quot;TimeStamp&quot;:&quot;2018-04-12T08:44:20.3042199-05:00&quot;}"/>
</p:tagLst>
</file>

<file path=ppt/tags/tag5.xml><?xml version="1.0" encoding="utf-8"?>
<p:tagLst xmlns:a="http://schemas.openxmlformats.org/drawingml/2006/main" xmlns:r="http://schemas.openxmlformats.org/officeDocument/2006/relationships" xmlns:p="http://schemas.openxmlformats.org/presentationml/2006/main">
  <p:tag name="__MICROSOFT_TRANSLATOR_CLM_SLIDEINFO" val="{&quot;Guid&quot;:&quot;4691597b-4adb-4a57-98ef-20b3cc3fe061&quot;,&quot;TimeStamp&quot;:&quot;2018-04-12T08:44:20.3052413-05:00&quot;}"/>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50091_TR24_BO_CT_Template">
  <a:themeElements>
    <a:clrScheme name="TR24">
      <a:dk1>
        <a:srgbClr val="353535"/>
      </a:dk1>
      <a:lt1>
        <a:srgbClr val="FFFFFF"/>
      </a:lt1>
      <a:dk2>
        <a:srgbClr val="0078D7"/>
      </a:dk2>
      <a:lt2>
        <a:srgbClr val="E6E6E6"/>
      </a:lt2>
      <a:accent1>
        <a:srgbClr val="0078D7"/>
      </a:accent1>
      <a:accent2>
        <a:srgbClr val="00188F"/>
      </a:accent2>
      <a:accent3>
        <a:srgbClr val="002050"/>
      </a:accent3>
      <a:accent4>
        <a:srgbClr val="D83B01"/>
      </a:accent4>
      <a:accent5>
        <a:srgbClr val="737373"/>
      </a:accent5>
      <a:accent6>
        <a:srgbClr val="505050"/>
      </a:accent6>
      <a:hlink>
        <a:srgbClr val="00188F"/>
      </a:hlink>
      <a:folHlink>
        <a:srgbClr val="00188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4_BO_CT_Template.potx" id="{ACE1F860-A7C5-4F6A-9659-FD362B4E8CFA}" vid="{D991A258-702D-4C0C-9E71-E30025EE76B0}"/>
    </a:ext>
  </a:extLst>
</a:theme>
</file>

<file path=ppt/theme/theme3.xml><?xml version="1.0" encoding="utf-8"?>
<a:theme xmlns:a="http://schemas.openxmlformats.org/drawingml/2006/main" name="NG_MOC_Core_ModuleNew2">
  <a:themeElements>
    <a:clrScheme name="">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000066"/>
      </a:folHlink>
    </a:clrScheme>
    <a:fontScheme name="2_Master_Templat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gradFill rotWithShape="1">
          <a:gsLst>
            <a:gs pos="0">
              <a:srgbClr val="E4CD9A"/>
            </a:gs>
            <a:gs pos="100000">
              <a:srgbClr val="EEEFD7"/>
            </a:gs>
          </a:gsLst>
          <a:lin ang="2700000" scaled="1"/>
        </a:gradFill>
        <a:ln w="9525" cap="flat" cmpd="sng" algn="ctr">
          <a:noFill/>
          <a:prstDash val="solid"/>
          <a:round/>
          <a:headEnd type="none" w="med" len="med"/>
          <a:tailEnd type="none" w="med" len="med"/>
        </a:ln>
        <a:effectLst>
          <a:outerShdw dist="35921" dir="2700000" algn="ctr" rotWithShape="0">
            <a:srgbClr val="AFAFAF"/>
          </a:outerShdw>
        </a:effectLst>
      </a:spPr>
      <a:bodyPr vert="horz" wrap="square" lIns="182880" tIns="45720" rIns="18288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Verdana" pitchFamily="34" charset="0"/>
          </a:defRPr>
        </a:defPPr>
      </a:lstStyle>
    </a:lnDef>
  </a:objectDefaults>
  <a:extraClrSchemeLst>
    <a:extraClrScheme>
      <a:clrScheme name="2_Master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2_Master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2_Master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2_Master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2_Master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2_Master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2_Master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2_Master_Template 8">
        <a:dk1>
          <a:srgbClr val="000000"/>
        </a:dk1>
        <a:lt1>
          <a:srgbClr val="FFFFFF"/>
        </a:lt1>
        <a:dk2>
          <a:srgbClr val="000000"/>
        </a:dk2>
        <a:lt2>
          <a:srgbClr val="C0C0C0"/>
        </a:lt2>
        <a:accent1>
          <a:srgbClr val="C1FEF9"/>
        </a:accent1>
        <a:accent2>
          <a:srgbClr val="DC0081"/>
        </a:accent2>
        <a:accent3>
          <a:srgbClr val="FFFFFF"/>
        </a:accent3>
        <a:accent4>
          <a:srgbClr val="000000"/>
        </a:accent4>
        <a:accent5>
          <a:srgbClr val="DDFEFB"/>
        </a:accent5>
        <a:accent6>
          <a:srgbClr val="C70074"/>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9">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618FFD"/>
        </a:hlink>
        <a:folHlink>
          <a:srgbClr val="CECECE"/>
        </a:folHlink>
      </a:clrScheme>
      <a:clrMap bg1="lt1" tx1="dk1" bg2="lt2" tx2="dk2" accent1="accent1" accent2="accent2" accent3="accent3" accent4="accent4" accent5="accent5" accent6="accent6" hlink="hlink" folHlink="folHlink"/>
    </a:extraClrScheme>
    <a:extraClrScheme>
      <a:clrScheme name="2_Master_Template 10">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3333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1">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00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2">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99CC"/>
        </a:hlink>
        <a:folHlink>
          <a:srgbClr val="CECECE"/>
        </a:folHlink>
      </a:clrScheme>
      <a:clrMap bg1="lt1" tx1="dk1" bg2="lt2" tx2="dk2" accent1="accent1" accent2="accent2" accent3="accent3" accent4="accent4" accent5="accent5" accent6="accent6" hlink="hlink" folHlink="folHlink"/>
    </a:extraClrScheme>
    <a:extraClrScheme>
      <a:clrScheme name="2_Master_Template 13">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006699"/>
        </a:hlink>
        <a:folHlink>
          <a:srgbClr val="CECECE"/>
        </a:folHlink>
      </a:clrScheme>
      <a:clrMap bg1="lt1" tx1="dk1" bg2="lt2" tx2="dk2" accent1="accent1" accent2="accent2" accent3="accent3" accent4="accent4" accent5="accent5" accent6="accent6" hlink="hlink" folHlink="folHlink"/>
    </a:extraClrScheme>
    <a:extraClrScheme>
      <a:clrScheme name="2_Master_Template 14">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436F9F"/>
        </a:hlink>
        <a:folHlink>
          <a:srgbClr val="CECECE"/>
        </a:folHlink>
      </a:clrScheme>
      <a:clrMap bg1="lt1" tx1="dk1" bg2="lt2" tx2="dk2" accent1="accent1" accent2="accent2" accent3="accent3" accent4="accent4" accent5="accent5" accent6="accent6" hlink="hlink" folHlink="folHlink"/>
    </a:extraClrScheme>
    <a:extraClrScheme>
      <a:clrScheme name="2_Master_Template 15">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E4BB0E"/>
        </a:hlink>
        <a:folHlink>
          <a:srgbClr val="CECECE"/>
        </a:folHlink>
      </a:clrScheme>
      <a:clrMap bg1="lt1" tx1="dk1" bg2="lt2" tx2="dk2" accent1="accent1" accent2="accent2" accent3="accent3" accent4="accent4" accent5="accent5" accent6="accent6" hlink="hlink" folHlink="folHlink"/>
    </a:extraClrScheme>
    <a:extraClrScheme>
      <a:clrScheme name="2_Master_Template 16">
        <a:dk1>
          <a:srgbClr val="000000"/>
        </a:dk1>
        <a:lt1>
          <a:srgbClr val="FFFFFF"/>
        </a:lt1>
        <a:dk2>
          <a:srgbClr val="000000"/>
        </a:dk2>
        <a:lt2>
          <a:srgbClr val="C0C0C0"/>
        </a:lt2>
        <a:accent1>
          <a:srgbClr val="FFFFFF"/>
        </a:accent1>
        <a:accent2>
          <a:srgbClr val="8DACD0"/>
        </a:accent2>
        <a:accent3>
          <a:srgbClr val="FFFFFF"/>
        </a:accent3>
        <a:accent4>
          <a:srgbClr val="000000"/>
        </a:accent4>
        <a:accent5>
          <a:srgbClr val="FFFFFF"/>
        </a:accent5>
        <a:accent6>
          <a:srgbClr val="7F9BBC"/>
        </a:accent6>
        <a:hlink>
          <a:srgbClr val="FFFFFF"/>
        </a:hlink>
        <a:folHlink>
          <a:srgbClr val="CECECE"/>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emplate (March 2016)">
  <a:themeElements>
    <a:clrScheme name="Custom 2">
      <a:dk1>
        <a:srgbClr val="3C3C3C"/>
      </a:dk1>
      <a:lt1>
        <a:srgbClr val="FFFFFF"/>
      </a:lt1>
      <a:dk2>
        <a:srgbClr val="5C2D91"/>
      </a:dk2>
      <a:lt2>
        <a:srgbClr val="FFFFFF"/>
      </a:lt2>
      <a:accent1>
        <a:srgbClr val="5C2D91"/>
      </a:accent1>
      <a:accent2>
        <a:srgbClr val="0078D7"/>
      </a:accent2>
      <a:accent3>
        <a:srgbClr val="008272"/>
      </a:accent3>
      <a:accent4>
        <a:srgbClr val="00B0F0"/>
      </a:accent4>
      <a:accent5>
        <a:srgbClr val="00B294"/>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2014_Template" id="{67FAA352-B2C8-44C1-9D64-1BBF1A5C5A77}" vid="{6DB45715-9256-4D34-9929-871A11C9B374}"/>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2450</TotalTime>
  <Words>4254</Words>
  <Application>Microsoft Office PowerPoint</Application>
  <PresentationFormat>Widescreen</PresentationFormat>
  <Paragraphs>725</Paragraphs>
  <Slides>45</Slides>
  <Notes>45</Notes>
  <HiddenSlides>1</HiddenSlides>
  <MMClips>0</MMClips>
  <ScaleCrop>false</ScaleCrop>
  <HeadingPairs>
    <vt:vector size="6" baseType="variant">
      <vt:variant>
        <vt:lpstr>Fonts Used</vt:lpstr>
      </vt:variant>
      <vt:variant>
        <vt:i4>16</vt:i4>
      </vt:variant>
      <vt:variant>
        <vt:lpstr>Theme</vt:lpstr>
      </vt:variant>
      <vt:variant>
        <vt:i4>5</vt:i4>
      </vt:variant>
      <vt:variant>
        <vt:lpstr>Slide Titles</vt:lpstr>
      </vt:variant>
      <vt:variant>
        <vt:i4>45</vt:i4>
      </vt:variant>
    </vt:vector>
  </HeadingPairs>
  <TitlesOfParts>
    <vt:vector size="66" baseType="lpstr">
      <vt:lpstr>Microsoft YaHei</vt:lpstr>
      <vt:lpstr>Arial</vt:lpstr>
      <vt:lpstr>Calibri</vt:lpstr>
      <vt:lpstr>Calibri Light</vt:lpstr>
      <vt:lpstr>Consolas</vt:lpstr>
      <vt:lpstr>Courier New</vt:lpstr>
      <vt:lpstr>Segoe UI</vt:lpstr>
      <vt:lpstr>Segoe UI Light</vt:lpstr>
      <vt:lpstr>Segoe UI Semilight</vt:lpstr>
      <vt:lpstr>segoe-ui_bold</vt:lpstr>
      <vt:lpstr>segoe-ui_normal</vt:lpstr>
      <vt:lpstr>segoe-ui_semibold</vt:lpstr>
      <vt:lpstr>Symbol</vt:lpstr>
      <vt:lpstr>Times New Roman</vt:lpstr>
      <vt:lpstr>Verdana</vt:lpstr>
      <vt:lpstr>Wingdings</vt:lpstr>
      <vt:lpstr>Office Theme</vt:lpstr>
      <vt:lpstr>5-50091_TR24_BO_CT_Template</vt:lpstr>
      <vt:lpstr>NG_MOC_Core_ModuleNew2</vt:lpstr>
      <vt:lpstr>1_Office Theme</vt:lpstr>
      <vt:lpstr>Template (March 2016)</vt:lpstr>
      <vt:lpstr>Design Network Implementation</vt:lpstr>
      <vt:lpstr>Design Network Implementation</vt:lpstr>
      <vt:lpstr>Networking</vt:lpstr>
      <vt:lpstr>What is Azure Networking?</vt:lpstr>
      <vt:lpstr>Networking: Virtual Networks</vt:lpstr>
      <vt:lpstr>Networking: Virtual Networks</vt:lpstr>
      <vt:lpstr>Networking: Network Security Groups</vt:lpstr>
      <vt:lpstr>Networking: Network Security Groups</vt:lpstr>
      <vt:lpstr>Route Tables</vt:lpstr>
      <vt:lpstr>Hybrid: Extend On Premises</vt:lpstr>
      <vt:lpstr>Hybrid: Extend On Premises</vt:lpstr>
      <vt:lpstr>Hybrid: VPN</vt:lpstr>
      <vt:lpstr>Hybrid: VPN</vt:lpstr>
      <vt:lpstr>Hybrid: VPN</vt:lpstr>
      <vt:lpstr>Hybrid: Express Route</vt:lpstr>
      <vt:lpstr>Express Route Standard vs Premium Add-on</vt:lpstr>
      <vt:lpstr>Hybrid: ExpressRoute</vt:lpstr>
      <vt:lpstr>Hybrid: ExpressRoute (99.95% SLA)</vt:lpstr>
      <vt:lpstr>Hybrid Network Design Considerations</vt:lpstr>
      <vt:lpstr>You want to let your mobile workers connect to a Network in Azure so they can access an internal only system. What VPN solution should you deploy?</vt:lpstr>
      <vt:lpstr>You want to let your mobile workers connect to a Network in Azure so they can access an internal only system. What VPN solution should you deploy?</vt:lpstr>
      <vt:lpstr>Network Services</vt:lpstr>
      <vt:lpstr>Network Services: Load Balancer</vt:lpstr>
      <vt:lpstr>Network Services: Load Balancer</vt:lpstr>
      <vt:lpstr>Standard Load Balancer</vt:lpstr>
      <vt:lpstr>Network Services: Application Gateway</vt:lpstr>
      <vt:lpstr>Traffic Manager</vt:lpstr>
      <vt:lpstr>Network Services: Traffic Manager</vt:lpstr>
      <vt:lpstr>Network Services</vt:lpstr>
      <vt:lpstr>Network Services: Azure DNS</vt:lpstr>
      <vt:lpstr>Networking Services: Private DNS</vt:lpstr>
      <vt:lpstr>Networking Services: Private DNS</vt:lpstr>
      <vt:lpstr>Networking Services: DHCP</vt:lpstr>
      <vt:lpstr>Networking Services: IP Addresses</vt:lpstr>
      <vt:lpstr>Networking Services: User Defined Routes </vt:lpstr>
      <vt:lpstr>PowerPoint Presentation</vt:lpstr>
      <vt:lpstr>I am updating an app to a new release. I want to minimize downtime as much as possible and slowly introduce the release into production. Which Traffic Manager routing method should I use?</vt:lpstr>
      <vt:lpstr>I am updating an app to a new release. I want to minimize downtime as much as possible and slowly introduce the release into production. Which Traffic Manager routing method should I use?</vt:lpstr>
      <vt:lpstr>You've got an Azure Vnet in Europe and one in North America. What is the most cost effective way to connect these vnets so they can communicate securely?</vt:lpstr>
      <vt:lpstr>You've got an Azure Vnet in Europe and one in North America. What is the most cost effective way to connect these vnets so they can communicate securely?</vt:lpstr>
      <vt:lpstr>I have 25 IIS websites that I want to host in Azure. Each has a separate domain. Some require https and some require cookie based session affinity. At a minimum, what will I need?</vt:lpstr>
      <vt:lpstr>I have 25 IIS websites that I want to host in Azure. Each has a separate domain. Some require https and some require cookie based session affinity. At a minimum, what will I need?</vt:lpstr>
      <vt:lpstr>Clients outside of Azure access my VM by IP address. I’ve maxed out my static Public IP addresses for the subscription and I occasionally need to turn the VM off. What is the most cost effective alternative?</vt:lpstr>
      <vt:lpstr>Clients outside of Azure access my VM by IP address. I’ve maxed out my static Public IP addresses for the subscription and I occasionally need to turn the VM off. What is the most cost effective alternative?</vt:lpstr>
      <vt:lpstr>70-535 Azure Skill Up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Richter</dc:creator>
  <cp:lastModifiedBy>Charles Pluta</cp:lastModifiedBy>
  <cp:revision>67</cp:revision>
  <dcterms:created xsi:type="dcterms:W3CDTF">2017-06-01T19:54:22Z</dcterms:created>
  <dcterms:modified xsi:type="dcterms:W3CDTF">2018-06-05T17:24:50Z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Owner">
    <vt:lpwstr>mrichter@microsoft.com</vt:lpwstr>
  </property>
  <property fmtid="{D5CDD505-2E9C-101B-9397-08002B2CF9AE}" pid="6" name="MSIP_Label_f42aa342-8706-4288-bd11-ebb85995028c_SetDate">
    <vt:lpwstr>2017-09-28T12:23:59.0450125-04:00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